
<file path=[Content_Types].xml><?xml version="1.0" encoding="utf-8"?>
<Types xmlns="http://schemas.openxmlformats.org/package/2006/content-types">
  <Default Extension="bin" ContentType="application/vnd.ms-office.activeX"/>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activeX/activeX1.xml" ContentType="application/vnd.ms-office.activeX+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0"/>
  </p:notesMasterIdLst>
  <p:sldIdLst>
    <p:sldId id="381" r:id="rId2"/>
    <p:sldId id="617" r:id="rId3"/>
    <p:sldId id="474" r:id="rId4"/>
    <p:sldId id="535" r:id="rId5"/>
    <p:sldId id="609" r:id="rId6"/>
    <p:sldId id="419" r:id="rId7"/>
    <p:sldId id="460" r:id="rId8"/>
    <p:sldId id="536" r:id="rId9"/>
    <p:sldId id="537" r:id="rId10"/>
    <p:sldId id="538" r:id="rId11"/>
    <p:sldId id="539" r:id="rId12"/>
    <p:sldId id="540" r:id="rId13"/>
    <p:sldId id="476" r:id="rId14"/>
    <p:sldId id="541" r:id="rId15"/>
    <p:sldId id="542" r:id="rId16"/>
    <p:sldId id="478" r:id="rId17"/>
    <p:sldId id="543" r:id="rId18"/>
    <p:sldId id="479" r:id="rId19"/>
    <p:sldId id="544" r:id="rId20"/>
    <p:sldId id="596" r:id="rId21"/>
    <p:sldId id="545" r:id="rId22"/>
    <p:sldId id="546" r:id="rId23"/>
    <p:sldId id="547" r:id="rId24"/>
    <p:sldId id="610" r:id="rId25"/>
    <p:sldId id="548" r:id="rId26"/>
    <p:sldId id="634" r:id="rId27"/>
    <p:sldId id="549" r:id="rId28"/>
    <p:sldId id="483" r:id="rId29"/>
    <p:sldId id="632" r:id="rId30"/>
    <p:sldId id="550" r:id="rId31"/>
    <p:sldId id="551" r:id="rId32"/>
    <p:sldId id="484" r:id="rId33"/>
    <p:sldId id="485" r:id="rId34"/>
    <p:sldId id="552" r:id="rId35"/>
    <p:sldId id="553" r:id="rId36"/>
    <p:sldId id="554" r:id="rId37"/>
    <p:sldId id="582" r:id="rId38"/>
    <p:sldId id="580" r:id="rId39"/>
    <p:sldId id="581" r:id="rId40"/>
    <p:sldId id="558" r:id="rId41"/>
    <p:sldId id="559" r:id="rId42"/>
    <p:sldId id="560" r:id="rId43"/>
    <p:sldId id="492" r:id="rId44"/>
    <p:sldId id="561" r:id="rId45"/>
    <p:sldId id="493" r:id="rId46"/>
    <p:sldId id="494" r:id="rId47"/>
    <p:sldId id="562" r:id="rId48"/>
    <p:sldId id="563" r:id="rId49"/>
    <p:sldId id="616" r:id="rId50"/>
    <p:sldId id="564" r:id="rId51"/>
    <p:sldId id="635" r:id="rId52"/>
    <p:sldId id="498" r:id="rId53"/>
    <p:sldId id="496" r:id="rId54"/>
    <p:sldId id="499" r:id="rId55"/>
    <p:sldId id="502" r:id="rId56"/>
    <p:sldId id="565" r:id="rId57"/>
    <p:sldId id="569" r:id="rId58"/>
    <p:sldId id="566" r:id="rId59"/>
    <p:sldId id="567" r:id="rId60"/>
    <p:sldId id="507" r:id="rId61"/>
    <p:sldId id="599" r:id="rId62"/>
    <p:sldId id="601" r:id="rId63"/>
    <p:sldId id="508" r:id="rId64"/>
    <p:sldId id="572" r:id="rId65"/>
    <p:sldId id="570" r:id="rId66"/>
    <p:sldId id="571" r:id="rId67"/>
    <p:sldId id="511" r:id="rId68"/>
    <p:sldId id="576" r:id="rId69"/>
    <p:sldId id="573" r:id="rId70"/>
    <p:sldId id="574" r:id="rId71"/>
    <p:sldId id="577" r:id="rId72"/>
    <p:sldId id="575" r:id="rId73"/>
    <p:sldId id="578" r:id="rId74"/>
    <p:sldId id="579" r:id="rId75"/>
    <p:sldId id="583" r:id="rId76"/>
    <p:sldId id="513" r:id="rId77"/>
    <p:sldId id="584" r:id="rId78"/>
    <p:sldId id="585" r:id="rId79"/>
    <p:sldId id="586" r:id="rId80"/>
    <p:sldId id="608" r:id="rId81"/>
    <p:sldId id="514" r:id="rId82"/>
    <p:sldId id="587" r:id="rId83"/>
    <p:sldId id="588" r:id="rId84"/>
    <p:sldId id="516" r:id="rId85"/>
    <p:sldId id="517" r:id="rId86"/>
    <p:sldId id="589" r:id="rId87"/>
    <p:sldId id="518" r:id="rId88"/>
    <p:sldId id="519" r:id="rId89"/>
    <p:sldId id="590" r:id="rId90"/>
    <p:sldId id="520" r:id="rId91"/>
    <p:sldId id="521" r:id="rId92"/>
    <p:sldId id="522" r:id="rId93"/>
    <p:sldId id="523" r:id="rId94"/>
    <p:sldId id="524" r:id="rId95"/>
    <p:sldId id="525" r:id="rId96"/>
    <p:sldId id="526" r:id="rId97"/>
    <p:sldId id="630" r:id="rId98"/>
    <p:sldId id="528" r:id="rId99"/>
    <p:sldId id="529" r:id="rId100"/>
    <p:sldId id="631" r:id="rId101"/>
    <p:sldId id="633" r:id="rId102"/>
    <p:sldId id="591" r:id="rId103"/>
    <p:sldId id="594" r:id="rId104"/>
    <p:sldId id="595" r:id="rId105"/>
    <p:sldId id="533" r:id="rId106"/>
    <p:sldId id="603" r:id="rId107"/>
    <p:sldId id="618" r:id="rId108"/>
    <p:sldId id="368" r:id="rId109"/>
  </p:sldIdLst>
  <p:sldSz cx="9144000" cy="6858000" type="screen4x3"/>
  <p:notesSz cx="6645275" cy="9777413"/>
  <p:defaultTextStyle>
    <a:defPPr>
      <a:defRPr lang="en-US"/>
    </a:defPPr>
    <a:lvl1pPr algn="ctr" rtl="0" fontAlgn="base">
      <a:spcBef>
        <a:spcPct val="0"/>
      </a:spcBef>
      <a:spcAft>
        <a:spcPct val="0"/>
      </a:spcAft>
      <a:defRPr sz="5400" kern="1200">
        <a:solidFill>
          <a:schemeClr val="tx1"/>
        </a:solidFill>
        <a:latin typeface="Verdana" pitchFamily="34" charset="0"/>
        <a:ea typeface="宋体" pitchFamily="2" charset="-122"/>
        <a:cs typeface="+mn-cs"/>
      </a:defRPr>
    </a:lvl1pPr>
    <a:lvl2pPr marL="457200" algn="ctr" rtl="0" fontAlgn="base">
      <a:spcBef>
        <a:spcPct val="0"/>
      </a:spcBef>
      <a:spcAft>
        <a:spcPct val="0"/>
      </a:spcAft>
      <a:defRPr sz="5400" kern="1200">
        <a:solidFill>
          <a:schemeClr val="tx1"/>
        </a:solidFill>
        <a:latin typeface="Verdana" pitchFamily="34" charset="0"/>
        <a:ea typeface="宋体" pitchFamily="2" charset="-122"/>
        <a:cs typeface="+mn-cs"/>
      </a:defRPr>
    </a:lvl2pPr>
    <a:lvl3pPr marL="914400" algn="ctr" rtl="0" fontAlgn="base">
      <a:spcBef>
        <a:spcPct val="0"/>
      </a:spcBef>
      <a:spcAft>
        <a:spcPct val="0"/>
      </a:spcAft>
      <a:defRPr sz="5400" kern="1200">
        <a:solidFill>
          <a:schemeClr val="tx1"/>
        </a:solidFill>
        <a:latin typeface="Verdana" pitchFamily="34" charset="0"/>
        <a:ea typeface="宋体" pitchFamily="2" charset="-122"/>
        <a:cs typeface="+mn-cs"/>
      </a:defRPr>
    </a:lvl3pPr>
    <a:lvl4pPr marL="1371600" algn="ctr" rtl="0" fontAlgn="base">
      <a:spcBef>
        <a:spcPct val="0"/>
      </a:spcBef>
      <a:spcAft>
        <a:spcPct val="0"/>
      </a:spcAft>
      <a:defRPr sz="5400" kern="1200">
        <a:solidFill>
          <a:schemeClr val="tx1"/>
        </a:solidFill>
        <a:latin typeface="Verdana" pitchFamily="34" charset="0"/>
        <a:ea typeface="宋体" pitchFamily="2" charset="-122"/>
        <a:cs typeface="+mn-cs"/>
      </a:defRPr>
    </a:lvl4pPr>
    <a:lvl5pPr marL="1828800" algn="ctr" rtl="0" fontAlgn="base">
      <a:spcBef>
        <a:spcPct val="0"/>
      </a:spcBef>
      <a:spcAft>
        <a:spcPct val="0"/>
      </a:spcAft>
      <a:defRPr sz="5400" kern="1200">
        <a:solidFill>
          <a:schemeClr val="tx1"/>
        </a:solidFill>
        <a:latin typeface="Verdana" pitchFamily="34" charset="0"/>
        <a:ea typeface="宋体" pitchFamily="2" charset="-122"/>
        <a:cs typeface="+mn-cs"/>
      </a:defRPr>
    </a:lvl5pPr>
    <a:lvl6pPr marL="2286000" algn="l" defTabSz="914400" rtl="0" eaLnBrk="1" latinLnBrk="0" hangingPunct="1">
      <a:defRPr sz="5400" kern="1200">
        <a:solidFill>
          <a:schemeClr val="tx1"/>
        </a:solidFill>
        <a:latin typeface="Verdana" pitchFamily="34" charset="0"/>
        <a:ea typeface="宋体" pitchFamily="2" charset="-122"/>
        <a:cs typeface="+mn-cs"/>
      </a:defRPr>
    </a:lvl6pPr>
    <a:lvl7pPr marL="2743200" algn="l" defTabSz="914400" rtl="0" eaLnBrk="1" latinLnBrk="0" hangingPunct="1">
      <a:defRPr sz="5400" kern="1200">
        <a:solidFill>
          <a:schemeClr val="tx1"/>
        </a:solidFill>
        <a:latin typeface="Verdana" pitchFamily="34" charset="0"/>
        <a:ea typeface="宋体" pitchFamily="2" charset="-122"/>
        <a:cs typeface="+mn-cs"/>
      </a:defRPr>
    </a:lvl7pPr>
    <a:lvl8pPr marL="3200400" algn="l" defTabSz="914400" rtl="0" eaLnBrk="1" latinLnBrk="0" hangingPunct="1">
      <a:defRPr sz="5400" kern="1200">
        <a:solidFill>
          <a:schemeClr val="tx1"/>
        </a:solidFill>
        <a:latin typeface="Verdana" pitchFamily="34" charset="0"/>
        <a:ea typeface="宋体" pitchFamily="2" charset="-122"/>
        <a:cs typeface="+mn-cs"/>
      </a:defRPr>
    </a:lvl8pPr>
    <a:lvl9pPr marL="3657600" algn="l" defTabSz="914400" rtl="0" eaLnBrk="1" latinLnBrk="0" hangingPunct="1">
      <a:defRPr sz="54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993300"/>
    <a:srgbClr val="0000FF"/>
    <a:srgbClr val="0066CC"/>
    <a:srgbClr val="009900"/>
    <a:srgbClr val="FF6600"/>
    <a:srgbClr val="FF99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7" autoAdjust="0"/>
    <p:restoredTop sz="89730" autoAdjust="0"/>
  </p:normalViewPr>
  <p:slideViewPr>
    <p:cSldViewPr snapToGrid="0">
      <p:cViewPr varScale="1">
        <p:scale>
          <a:sx n="103" d="100"/>
          <a:sy n="103" d="100"/>
        </p:scale>
        <p:origin x="1353" y="45"/>
      </p:cViewPr>
      <p:guideLst>
        <p:guide orient="horz" pos="2160"/>
        <p:guide pos="2880"/>
      </p:guideLst>
    </p:cSldViewPr>
  </p:slideViewPr>
  <p:outlineViewPr>
    <p:cViewPr>
      <p:scale>
        <a:sx n="33" d="100"/>
        <a:sy n="33" d="100"/>
      </p:scale>
      <p:origin x="0" y="259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Lst>
  </p:outlineViewPr>
  <p:notesTextViewPr>
    <p:cViewPr>
      <p:scale>
        <a:sx n="100" d="100"/>
        <a:sy n="100" d="100"/>
      </p:scale>
      <p:origin x="0" y="0"/>
    </p:cViewPr>
  </p:notesTextViewPr>
  <p:sorterViewPr>
    <p:cViewPr>
      <p:scale>
        <a:sx n="66" d="100"/>
        <a:sy n="66" d="100"/>
      </p:scale>
      <p:origin x="0" y="24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_rels/viewProps.xml.rels><?xml version="1.0" encoding="UTF-8" standalone="yes"?>
<Relationships xmlns="http://schemas.openxmlformats.org/package/2006/relationships"><Relationship Id="rId26" Type="http://schemas.openxmlformats.org/officeDocument/2006/relationships/slide" Target="slides/slide31.xml"/><Relationship Id="rId21" Type="http://schemas.openxmlformats.org/officeDocument/2006/relationships/slide" Target="slides/slide23.xml"/><Relationship Id="rId42" Type="http://schemas.openxmlformats.org/officeDocument/2006/relationships/slide" Target="slides/slide50.xml"/><Relationship Id="rId47" Type="http://schemas.openxmlformats.org/officeDocument/2006/relationships/slide" Target="slides/slide56.xml"/><Relationship Id="rId63" Type="http://schemas.openxmlformats.org/officeDocument/2006/relationships/slide" Target="slides/slide75.xml"/><Relationship Id="rId68" Type="http://schemas.openxmlformats.org/officeDocument/2006/relationships/slide" Target="slides/slide82.xml"/><Relationship Id="rId84" Type="http://schemas.openxmlformats.org/officeDocument/2006/relationships/slide" Target="slides/slide101.xml"/><Relationship Id="rId89" Type="http://schemas.openxmlformats.org/officeDocument/2006/relationships/slide" Target="slides/slide107.xml"/><Relationship Id="rId16" Type="http://schemas.openxmlformats.org/officeDocument/2006/relationships/slide" Target="slides/slide18.xml"/><Relationship Id="rId11" Type="http://schemas.openxmlformats.org/officeDocument/2006/relationships/slide" Target="slides/slide13.xml"/><Relationship Id="rId32" Type="http://schemas.openxmlformats.org/officeDocument/2006/relationships/slide" Target="slides/slide37.xml"/><Relationship Id="rId37" Type="http://schemas.openxmlformats.org/officeDocument/2006/relationships/slide" Target="slides/slide42.xml"/><Relationship Id="rId53" Type="http://schemas.openxmlformats.org/officeDocument/2006/relationships/slide" Target="slides/slide63.xml"/><Relationship Id="rId58" Type="http://schemas.openxmlformats.org/officeDocument/2006/relationships/slide" Target="slides/slide70.xml"/><Relationship Id="rId74" Type="http://schemas.openxmlformats.org/officeDocument/2006/relationships/slide" Target="slides/slide88.xml"/><Relationship Id="rId79" Type="http://schemas.openxmlformats.org/officeDocument/2006/relationships/slide" Target="slides/slide94.xml"/><Relationship Id="rId5" Type="http://schemas.openxmlformats.org/officeDocument/2006/relationships/slide" Target="slides/slide7.xml"/><Relationship Id="rId90" Type="http://schemas.openxmlformats.org/officeDocument/2006/relationships/slide" Target="slides/slide108.xml"/><Relationship Id="rId14" Type="http://schemas.openxmlformats.org/officeDocument/2006/relationships/slide" Target="slides/slide16.xml"/><Relationship Id="rId22" Type="http://schemas.openxmlformats.org/officeDocument/2006/relationships/slide" Target="slides/slide26.xml"/><Relationship Id="rId27" Type="http://schemas.openxmlformats.org/officeDocument/2006/relationships/slide" Target="slides/slide32.xml"/><Relationship Id="rId30" Type="http://schemas.openxmlformats.org/officeDocument/2006/relationships/slide" Target="slides/slide35.xml"/><Relationship Id="rId35" Type="http://schemas.openxmlformats.org/officeDocument/2006/relationships/slide" Target="slides/slide40.xml"/><Relationship Id="rId43" Type="http://schemas.openxmlformats.org/officeDocument/2006/relationships/slide" Target="slides/slide52.xml"/><Relationship Id="rId48" Type="http://schemas.openxmlformats.org/officeDocument/2006/relationships/slide" Target="slides/slide57.xml"/><Relationship Id="rId56" Type="http://schemas.openxmlformats.org/officeDocument/2006/relationships/slide" Target="slides/slide68.xml"/><Relationship Id="rId64" Type="http://schemas.openxmlformats.org/officeDocument/2006/relationships/slide" Target="slides/slide77.xml"/><Relationship Id="rId69" Type="http://schemas.openxmlformats.org/officeDocument/2006/relationships/slide" Target="slides/slide83.xml"/><Relationship Id="rId77" Type="http://schemas.openxmlformats.org/officeDocument/2006/relationships/slide" Target="slides/slide91.xml"/><Relationship Id="rId8" Type="http://schemas.openxmlformats.org/officeDocument/2006/relationships/slide" Target="slides/slide10.xml"/><Relationship Id="rId51" Type="http://schemas.openxmlformats.org/officeDocument/2006/relationships/slide" Target="slides/slide61.xml"/><Relationship Id="rId72" Type="http://schemas.openxmlformats.org/officeDocument/2006/relationships/slide" Target="slides/slide86.xml"/><Relationship Id="rId80" Type="http://schemas.openxmlformats.org/officeDocument/2006/relationships/slide" Target="slides/slide95.xml"/><Relationship Id="rId85" Type="http://schemas.openxmlformats.org/officeDocument/2006/relationships/slide" Target="slides/slide102.xml"/><Relationship Id="rId3" Type="http://schemas.openxmlformats.org/officeDocument/2006/relationships/slide" Target="slides/slide3.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30.xml"/><Relationship Id="rId33" Type="http://schemas.openxmlformats.org/officeDocument/2006/relationships/slide" Target="slides/slide38.xml"/><Relationship Id="rId38" Type="http://schemas.openxmlformats.org/officeDocument/2006/relationships/slide" Target="slides/slide44.xml"/><Relationship Id="rId46" Type="http://schemas.openxmlformats.org/officeDocument/2006/relationships/slide" Target="slides/slide55.xml"/><Relationship Id="rId59" Type="http://schemas.openxmlformats.org/officeDocument/2006/relationships/slide" Target="slides/slide71.xml"/><Relationship Id="rId67" Type="http://schemas.openxmlformats.org/officeDocument/2006/relationships/slide" Target="slides/slide81.xml"/><Relationship Id="rId20" Type="http://schemas.openxmlformats.org/officeDocument/2006/relationships/slide" Target="slides/slide22.xml"/><Relationship Id="rId41" Type="http://schemas.openxmlformats.org/officeDocument/2006/relationships/slide" Target="slides/slide48.xml"/><Relationship Id="rId54" Type="http://schemas.openxmlformats.org/officeDocument/2006/relationships/slide" Target="slides/slide65.xml"/><Relationship Id="rId62" Type="http://schemas.openxmlformats.org/officeDocument/2006/relationships/slide" Target="slides/slide74.xml"/><Relationship Id="rId70" Type="http://schemas.openxmlformats.org/officeDocument/2006/relationships/slide" Target="slides/slide84.xml"/><Relationship Id="rId75" Type="http://schemas.openxmlformats.org/officeDocument/2006/relationships/slide" Target="slides/slide89.xml"/><Relationship Id="rId83" Type="http://schemas.openxmlformats.org/officeDocument/2006/relationships/slide" Target="slides/slide99.xml"/><Relationship Id="rId88" Type="http://schemas.openxmlformats.org/officeDocument/2006/relationships/slide" Target="slides/slide106.xml"/><Relationship Id="rId1" Type="http://schemas.openxmlformats.org/officeDocument/2006/relationships/slide" Target="slides/slide1.xml"/><Relationship Id="rId6" Type="http://schemas.openxmlformats.org/officeDocument/2006/relationships/slide" Target="slides/slide8.xml"/><Relationship Id="rId15" Type="http://schemas.openxmlformats.org/officeDocument/2006/relationships/slide" Target="slides/slide17.xml"/><Relationship Id="rId23" Type="http://schemas.openxmlformats.org/officeDocument/2006/relationships/slide" Target="slides/slide27.xml"/><Relationship Id="rId28" Type="http://schemas.openxmlformats.org/officeDocument/2006/relationships/slide" Target="slides/slide33.xml"/><Relationship Id="rId36" Type="http://schemas.openxmlformats.org/officeDocument/2006/relationships/slide" Target="slides/slide41.xml"/><Relationship Id="rId49" Type="http://schemas.openxmlformats.org/officeDocument/2006/relationships/slide" Target="slides/slide58.xml"/><Relationship Id="rId57" Type="http://schemas.openxmlformats.org/officeDocument/2006/relationships/slide" Target="slides/slide69.xml"/><Relationship Id="rId10" Type="http://schemas.openxmlformats.org/officeDocument/2006/relationships/slide" Target="slides/slide12.xml"/><Relationship Id="rId31" Type="http://schemas.openxmlformats.org/officeDocument/2006/relationships/slide" Target="slides/slide36.xml"/><Relationship Id="rId44" Type="http://schemas.openxmlformats.org/officeDocument/2006/relationships/slide" Target="slides/slide53.xml"/><Relationship Id="rId52" Type="http://schemas.openxmlformats.org/officeDocument/2006/relationships/slide" Target="slides/slide62.xml"/><Relationship Id="rId60" Type="http://schemas.openxmlformats.org/officeDocument/2006/relationships/slide" Target="slides/slide72.xml"/><Relationship Id="rId65" Type="http://schemas.openxmlformats.org/officeDocument/2006/relationships/slide" Target="slides/slide78.xml"/><Relationship Id="rId73" Type="http://schemas.openxmlformats.org/officeDocument/2006/relationships/slide" Target="slides/slide87.xml"/><Relationship Id="rId78" Type="http://schemas.openxmlformats.org/officeDocument/2006/relationships/slide" Target="slides/slide93.xml"/><Relationship Id="rId81" Type="http://schemas.openxmlformats.org/officeDocument/2006/relationships/slide" Target="slides/slide96.xml"/><Relationship Id="rId86" Type="http://schemas.openxmlformats.org/officeDocument/2006/relationships/slide" Target="slides/slide103.xml"/><Relationship Id="rId4" Type="http://schemas.openxmlformats.org/officeDocument/2006/relationships/slide" Target="slides/slide4.xml"/><Relationship Id="rId9" Type="http://schemas.openxmlformats.org/officeDocument/2006/relationships/slide" Target="slides/slide11.xml"/><Relationship Id="rId13" Type="http://schemas.openxmlformats.org/officeDocument/2006/relationships/slide" Target="slides/slide15.xml"/><Relationship Id="rId18" Type="http://schemas.openxmlformats.org/officeDocument/2006/relationships/slide" Target="slides/slide20.xml"/><Relationship Id="rId39" Type="http://schemas.openxmlformats.org/officeDocument/2006/relationships/slide" Target="slides/slide46.xml"/><Relationship Id="rId34" Type="http://schemas.openxmlformats.org/officeDocument/2006/relationships/slide" Target="slides/slide39.xml"/><Relationship Id="rId50" Type="http://schemas.openxmlformats.org/officeDocument/2006/relationships/slide" Target="slides/slide59.xml"/><Relationship Id="rId55" Type="http://schemas.openxmlformats.org/officeDocument/2006/relationships/slide" Target="slides/slide66.xml"/><Relationship Id="rId76" Type="http://schemas.openxmlformats.org/officeDocument/2006/relationships/slide" Target="slides/slide90.xml"/><Relationship Id="rId7" Type="http://schemas.openxmlformats.org/officeDocument/2006/relationships/slide" Target="slides/slide9.xml"/><Relationship Id="rId71" Type="http://schemas.openxmlformats.org/officeDocument/2006/relationships/slide" Target="slides/slide85.xml"/><Relationship Id="rId2" Type="http://schemas.openxmlformats.org/officeDocument/2006/relationships/slide" Target="slides/slide2.xml"/><Relationship Id="rId29" Type="http://schemas.openxmlformats.org/officeDocument/2006/relationships/slide" Target="slides/slide34.xml"/><Relationship Id="rId24" Type="http://schemas.openxmlformats.org/officeDocument/2006/relationships/slide" Target="slides/slide28.xml"/><Relationship Id="rId40" Type="http://schemas.openxmlformats.org/officeDocument/2006/relationships/slide" Target="slides/slide47.xml"/><Relationship Id="rId45" Type="http://schemas.openxmlformats.org/officeDocument/2006/relationships/slide" Target="slides/slide54.xml"/><Relationship Id="rId66" Type="http://schemas.openxmlformats.org/officeDocument/2006/relationships/slide" Target="slides/slide79.xml"/><Relationship Id="rId87" Type="http://schemas.openxmlformats.org/officeDocument/2006/relationships/slide" Target="slides/slide104.xml"/><Relationship Id="rId61" Type="http://schemas.openxmlformats.org/officeDocument/2006/relationships/slide" Target="slides/slide73.xml"/><Relationship Id="rId82" Type="http://schemas.openxmlformats.org/officeDocument/2006/relationships/slide" Target="slides/slide98.xml"/><Relationship Id="rId19" Type="http://schemas.openxmlformats.org/officeDocument/2006/relationships/slide" Target="slides/slide2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79725" cy="48895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zh-CN" altLang="en-US"/>
          </a:p>
        </p:txBody>
      </p:sp>
      <p:sp>
        <p:nvSpPr>
          <p:cNvPr id="3" name="日期占位符 2"/>
          <p:cNvSpPr>
            <a:spLocks noGrp="1"/>
          </p:cNvSpPr>
          <p:nvPr>
            <p:ph type="dt" idx="1"/>
          </p:nvPr>
        </p:nvSpPr>
        <p:spPr>
          <a:xfrm>
            <a:off x="3763963" y="0"/>
            <a:ext cx="2879725" cy="48895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7D1A91ED-30AF-420E-8F79-CF29FDF8EC25}" type="datetimeFigureOut">
              <a:rPr lang="zh-CN" altLang="en-US"/>
              <a:pPr>
                <a:defRPr/>
              </a:pPr>
              <a:t>2022/2/26</a:t>
            </a:fld>
            <a:endParaRPr lang="zh-CN" altLang="en-US"/>
          </a:p>
        </p:txBody>
      </p:sp>
      <p:sp>
        <p:nvSpPr>
          <p:cNvPr id="4" name="幻灯片图像占位符 3"/>
          <p:cNvSpPr>
            <a:spLocks noGrp="1" noRot="1" noChangeAspect="1"/>
          </p:cNvSpPr>
          <p:nvPr>
            <p:ph type="sldImg" idx="2"/>
          </p:nvPr>
        </p:nvSpPr>
        <p:spPr>
          <a:xfrm>
            <a:off x="877888" y="733425"/>
            <a:ext cx="4889500" cy="36671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65163" y="4645025"/>
            <a:ext cx="5314950" cy="4398963"/>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286875"/>
            <a:ext cx="2879725" cy="48895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763963" y="9286875"/>
            <a:ext cx="2879725" cy="48895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01B00C55-DCC1-4B3B-A330-820DF108CD35}" type="slidenum">
              <a:rPr lang="zh-CN" altLang="en-US"/>
              <a:pPr>
                <a:defRPr/>
              </a:pPr>
              <a:t>‹#›</a:t>
            </a:fld>
            <a:endParaRPr lang="zh-CN" altLang="en-US"/>
          </a:p>
        </p:txBody>
      </p:sp>
    </p:spTree>
    <p:extLst>
      <p:ext uri="{BB962C8B-B14F-4D97-AF65-F5344CB8AC3E}">
        <p14:creationId xmlns:p14="http://schemas.microsoft.com/office/powerpoint/2010/main" val="27196212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宋体" charset="0"/>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宋体" charset="0"/>
        <a:cs typeface="+mn-cs"/>
      </a:defRPr>
    </a:lvl2pPr>
    <a:lvl3pPr marL="914400" algn="l" rtl="0" eaLnBrk="0" fontAlgn="base" hangingPunct="0">
      <a:spcBef>
        <a:spcPct val="30000"/>
      </a:spcBef>
      <a:spcAft>
        <a:spcPct val="0"/>
      </a:spcAft>
      <a:defRPr kumimoji="1" sz="1200" kern="1200">
        <a:solidFill>
          <a:schemeClr val="tx1"/>
        </a:solidFill>
        <a:latin typeface="+mn-lt"/>
        <a:ea typeface="宋体" charset="0"/>
        <a:cs typeface="+mn-cs"/>
      </a:defRPr>
    </a:lvl3pPr>
    <a:lvl4pPr marL="1371600" algn="l" rtl="0" eaLnBrk="0" fontAlgn="base" hangingPunct="0">
      <a:spcBef>
        <a:spcPct val="30000"/>
      </a:spcBef>
      <a:spcAft>
        <a:spcPct val="0"/>
      </a:spcAft>
      <a:defRPr kumimoji="1" sz="1200" kern="1200">
        <a:solidFill>
          <a:schemeClr val="tx1"/>
        </a:solidFill>
        <a:latin typeface="+mn-lt"/>
        <a:ea typeface="宋体" charset="0"/>
        <a:cs typeface="+mn-cs"/>
      </a:defRPr>
    </a:lvl4pPr>
    <a:lvl5pPr marL="1828800" algn="l" rtl="0" eaLnBrk="0" fontAlgn="base" hangingPunct="0">
      <a:spcBef>
        <a:spcPct val="30000"/>
      </a:spcBef>
      <a:spcAft>
        <a:spcPct val="0"/>
      </a:spcAft>
      <a:defRPr kumimoji="1" sz="1200" kern="1200">
        <a:solidFill>
          <a:schemeClr val="tx1"/>
        </a:solidFill>
        <a:latin typeface="+mn-lt"/>
        <a:ea typeface="宋体"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ea typeface="宋体" pitchFamily="2" charset="-122"/>
            </a:endParaRPr>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327E60D8-7131-46AE-8B8F-E9FA154D8AAC}" type="slidenum">
              <a:rPr kumimoji="0" lang="zh-CN" altLang="en-US" smtClean="0">
                <a:latin typeface="Arial" charset="0"/>
              </a:rPr>
              <a:pPr algn="r" eaLnBrk="1" hangingPunct="1">
                <a:spcBef>
                  <a:spcPct val="0"/>
                </a:spcBef>
              </a:pPr>
              <a:t>1</a:t>
            </a:fld>
            <a:endParaRPr kumimoji="0" lang="en-US" altLang="zh-CN">
              <a:latin typeface="Arial" charset="0"/>
            </a:endParaRPr>
          </a:p>
        </p:txBody>
      </p:sp>
    </p:spTree>
    <p:extLst>
      <p:ext uri="{BB962C8B-B14F-4D97-AF65-F5344CB8AC3E}">
        <p14:creationId xmlns:p14="http://schemas.microsoft.com/office/powerpoint/2010/main" val="167152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ea typeface="宋体" pitchFamily="2" charset="-122"/>
            </a:endParaRPr>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93699709-B511-4B94-8BD8-D296956FA5C3}" type="slidenum">
              <a:rPr kumimoji="0" lang="zh-CN" altLang="en-US" smtClean="0">
                <a:latin typeface="Arial" charset="0"/>
              </a:rPr>
              <a:pPr algn="r" eaLnBrk="1" hangingPunct="1">
                <a:spcBef>
                  <a:spcPct val="0"/>
                </a:spcBef>
              </a:pPr>
              <a:t>26</a:t>
            </a:fld>
            <a:endParaRPr kumimoji="0" lang="en-US" altLang="zh-CN">
              <a:latin typeface="Arial" charset="0"/>
            </a:endParaRPr>
          </a:p>
        </p:txBody>
      </p:sp>
    </p:spTree>
    <p:extLst>
      <p:ext uri="{BB962C8B-B14F-4D97-AF65-F5344CB8AC3E}">
        <p14:creationId xmlns:p14="http://schemas.microsoft.com/office/powerpoint/2010/main" val="81514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74137480-FFA0-494F-8258-E722977D61BB}" type="slidenum">
              <a:rPr kumimoji="0" lang="zh-CN" altLang="en-US" smtClean="0">
                <a:latin typeface="Arial" charset="0"/>
              </a:rPr>
              <a:pPr algn="r" eaLnBrk="1" hangingPunct="1">
                <a:spcBef>
                  <a:spcPct val="0"/>
                </a:spcBef>
              </a:pPr>
              <a:t>34</a:t>
            </a:fld>
            <a:endParaRPr kumimoji="0" lang="zh-CN" altLang="en-US">
              <a:latin typeface="Arial" charset="0"/>
            </a:endParaRPr>
          </a:p>
        </p:txBody>
      </p:sp>
    </p:spTree>
    <p:extLst>
      <p:ext uri="{BB962C8B-B14F-4D97-AF65-F5344CB8AC3E}">
        <p14:creationId xmlns:p14="http://schemas.microsoft.com/office/powerpoint/2010/main" val="281010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ea typeface="宋体" pitchFamily="2" charset="-122"/>
            </a:endParaRPr>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843FAE8B-71D4-4004-B3AF-5DEC6F1490B1}" type="slidenum">
              <a:rPr kumimoji="0" lang="zh-CN" altLang="en-US" smtClean="0">
                <a:latin typeface="Arial" charset="0"/>
              </a:rPr>
              <a:pPr algn="r" eaLnBrk="1" hangingPunct="1">
                <a:spcBef>
                  <a:spcPct val="0"/>
                </a:spcBef>
              </a:pPr>
              <a:t>38</a:t>
            </a:fld>
            <a:endParaRPr kumimoji="0" lang="en-US" altLang="zh-CN">
              <a:latin typeface="Arial" charset="0"/>
            </a:endParaRPr>
          </a:p>
        </p:txBody>
      </p:sp>
    </p:spTree>
    <p:extLst>
      <p:ext uri="{BB962C8B-B14F-4D97-AF65-F5344CB8AC3E}">
        <p14:creationId xmlns:p14="http://schemas.microsoft.com/office/powerpoint/2010/main" val="312973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r>
              <a:rPr kumimoji="0" lang="en-US" altLang="zh-CN" sz="2400" u="sng">
                <a:solidFill>
                  <a:srgbClr val="FF0000"/>
                </a:solidFill>
                <a:ea typeface="宋体" pitchFamily="2" charset="-122"/>
              </a:rPr>
              <a:t>Networks are complex! </a:t>
            </a:r>
          </a:p>
          <a:p>
            <a:r>
              <a:rPr kumimoji="0" lang="en-US" altLang="zh-CN" sz="2400">
                <a:ea typeface="宋体" pitchFamily="2" charset="-122"/>
              </a:rPr>
              <a:t>many “pieces”:</a:t>
            </a:r>
            <a:r>
              <a:rPr kumimoji="0" lang="en-US" altLang="zh-CN">
                <a:ea typeface="宋体" pitchFamily="2" charset="-122"/>
              </a:rPr>
              <a:t>hosts, routers, links of various media, applications, protocols. hardware, software</a:t>
            </a:r>
            <a:endParaRPr kumimoji="0" lang="en-US" altLang="zh-CN" sz="2000">
              <a:ea typeface="宋体" pitchFamily="2" charset="-122"/>
            </a:endParaRPr>
          </a:p>
          <a:p>
            <a:r>
              <a:rPr kumimoji="0" lang="en-US" altLang="zh-CN" u="sng">
                <a:solidFill>
                  <a:srgbClr val="FF0000"/>
                </a:solidFill>
                <a:ea typeface="宋体" pitchFamily="2" charset="-122"/>
              </a:rPr>
              <a:t>Question: </a:t>
            </a:r>
            <a:r>
              <a:rPr kumimoji="0" lang="en-US" altLang="zh-CN">
                <a:ea typeface="宋体" pitchFamily="2" charset="-122"/>
              </a:rPr>
              <a:t>Is there any hope of </a:t>
            </a:r>
            <a:r>
              <a:rPr kumimoji="0" lang="en-US" altLang="zh-CN" i="1">
                <a:ea typeface="宋体" pitchFamily="2" charset="-122"/>
              </a:rPr>
              <a:t>organizing</a:t>
            </a:r>
            <a:r>
              <a:rPr kumimoji="0" lang="en-US" altLang="zh-CN">
                <a:ea typeface="宋体" pitchFamily="2" charset="-122"/>
              </a:rPr>
              <a:t> structure of network?</a:t>
            </a:r>
            <a:endParaRPr kumimoji="0" lang="zh-CN" altLang="en-US">
              <a:ea typeface="宋体" pitchFamily="2" charset="-122"/>
            </a:endParaRPr>
          </a:p>
        </p:txBody>
      </p:sp>
      <p:sp>
        <p:nvSpPr>
          <p:cNvPr id="1290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DBF61689-4F6B-4665-9E9C-9A909D27D83B}" type="slidenum">
              <a:rPr kumimoji="0" lang="zh-CN" altLang="en-US" smtClean="0">
                <a:latin typeface="Arial" charset="0"/>
              </a:rPr>
              <a:pPr algn="r" eaLnBrk="1" hangingPunct="1">
                <a:spcBef>
                  <a:spcPct val="0"/>
                </a:spcBef>
              </a:pPr>
              <a:t>42</a:t>
            </a:fld>
            <a:endParaRPr kumimoji="0" lang="en-US" altLang="zh-CN">
              <a:latin typeface="Arial" charset="0"/>
            </a:endParaRPr>
          </a:p>
        </p:txBody>
      </p:sp>
    </p:spTree>
    <p:extLst>
      <p:ext uri="{BB962C8B-B14F-4D97-AF65-F5344CB8AC3E}">
        <p14:creationId xmlns:p14="http://schemas.microsoft.com/office/powerpoint/2010/main" val="191672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a:ea typeface="宋体" pitchFamily="2" charset="-122"/>
              </a:rPr>
              <a:t>类比：</a:t>
            </a:r>
            <a:r>
              <a:rPr kumimoji="0" lang="en-US" altLang="zh-CN">
                <a:ea typeface="宋体" pitchFamily="2" charset="-122"/>
              </a:rPr>
              <a:t>A</a:t>
            </a:r>
            <a:r>
              <a:rPr kumimoji="0" lang="zh-CN" altLang="en-US">
                <a:ea typeface="宋体" pitchFamily="2" charset="-122"/>
              </a:rPr>
              <a:t>公司北京总部人事部的</a:t>
            </a:r>
            <a:r>
              <a:rPr kumimoji="0" lang="en-US" altLang="zh-CN">
                <a:ea typeface="宋体" pitchFamily="2" charset="-122"/>
              </a:rPr>
              <a:t>Alice</a:t>
            </a:r>
            <a:r>
              <a:rPr kumimoji="0" lang="zh-CN" altLang="en-US">
                <a:ea typeface="宋体" pitchFamily="2" charset="-122"/>
              </a:rPr>
              <a:t>想要给南京分公司网络部的</a:t>
            </a:r>
            <a:r>
              <a:rPr kumimoji="0" lang="en-US" altLang="zh-CN">
                <a:ea typeface="宋体" pitchFamily="2" charset="-122"/>
              </a:rPr>
              <a:t>Bob</a:t>
            </a:r>
            <a:r>
              <a:rPr kumimoji="0" lang="zh-CN" altLang="en-US">
                <a:ea typeface="宋体" pitchFamily="2" charset="-122"/>
              </a:rPr>
              <a:t>发送一份工资单（</a:t>
            </a:r>
            <a:r>
              <a:rPr kumimoji="0" lang="en-US" altLang="zh-CN">
                <a:ea typeface="宋体" pitchFamily="2" charset="-122"/>
              </a:rPr>
              <a:t>Layer 5 Message</a:t>
            </a:r>
            <a:r>
              <a:rPr kumimoji="0" lang="zh-CN" altLang="en-US">
                <a:ea typeface="宋体" pitchFamily="2" charset="-122"/>
              </a:rPr>
              <a:t>），这个通知装在公司内部信封中，上面有</a:t>
            </a:r>
            <a:r>
              <a:rPr kumimoji="0" lang="en-US" altLang="zh-CN">
                <a:ea typeface="宋体" pitchFamily="2" charset="-122"/>
              </a:rPr>
              <a:t>Bob</a:t>
            </a:r>
            <a:r>
              <a:rPr kumimoji="0" lang="zh-CN" altLang="en-US">
                <a:ea typeface="宋体" pitchFamily="2" charset="-122"/>
              </a:rPr>
              <a:t>的部门和名字（</a:t>
            </a:r>
            <a:r>
              <a:rPr kumimoji="0" lang="en-US" altLang="zh-CN">
                <a:ea typeface="宋体" pitchFamily="2" charset="-122"/>
              </a:rPr>
              <a:t>Layer 4 Message</a:t>
            </a:r>
            <a:r>
              <a:rPr kumimoji="0" lang="zh-CN" altLang="en-US">
                <a:ea typeface="宋体" pitchFamily="2" charset="-122"/>
              </a:rPr>
              <a:t>），行政助理将这个信封装在统一的邮政信封中，并写上南京分公司的地址和北京总公司的地址（</a:t>
            </a:r>
            <a:r>
              <a:rPr kumimoji="0" lang="en-US" altLang="zh-CN">
                <a:ea typeface="宋体" pitchFamily="2" charset="-122"/>
              </a:rPr>
              <a:t>Layer 3 Message</a:t>
            </a:r>
            <a:r>
              <a:rPr kumimoji="0" lang="zh-CN" altLang="en-US">
                <a:ea typeface="宋体" pitchFamily="2" charset="-122"/>
              </a:rPr>
              <a:t>）</a:t>
            </a:r>
            <a:r>
              <a:rPr kumimoji="0" lang="en-US" altLang="zh-CN">
                <a:ea typeface="宋体" pitchFamily="2" charset="-122"/>
              </a:rPr>
              <a:t>, </a:t>
            </a:r>
            <a:r>
              <a:rPr kumimoji="0" lang="zh-CN" altLang="en-US">
                <a:ea typeface="宋体" pitchFamily="2" charset="-122"/>
              </a:rPr>
              <a:t>邮局将邮政信封发到南京分公司，行政助理接收，拆开，将内部信封交给</a:t>
            </a:r>
            <a:r>
              <a:rPr kumimoji="0" lang="en-US" altLang="zh-CN">
                <a:ea typeface="宋体" pitchFamily="2" charset="-122"/>
              </a:rPr>
              <a:t>Bob</a:t>
            </a:r>
            <a:r>
              <a:rPr kumimoji="0" lang="zh-CN" altLang="en-US">
                <a:ea typeface="宋体" pitchFamily="2" charset="-122"/>
              </a:rPr>
              <a:t>；</a:t>
            </a:r>
            <a:r>
              <a:rPr kumimoji="0" lang="en-US" altLang="zh-CN">
                <a:ea typeface="宋体" pitchFamily="2" charset="-122"/>
              </a:rPr>
              <a:t>Bob</a:t>
            </a:r>
            <a:r>
              <a:rPr kumimoji="0" lang="zh-CN" altLang="en-US">
                <a:ea typeface="宋体" pitchFamily="2" charset="-122"/>
              </a:rPr>
              <a:t>打开信封，看到工资单。</a:t>
            </a:r>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38EDC515-4012-403C-B577-A8855DFC91B0}" type="slidenum">
              <a:rPr kumimoji="0" lang="zh-CN" altLang="en-US" smtClean="0">
                <a:latin typeface="Arial" charset="0"/>
              </a:rPr>
              <a:pPr algn="r" eaLnBrk="1" hangingPunct="1">
                <a:spcBef>
                  <a:spcPct val="0"/>
                </a:spcBef>
              </a:pPr>
              <a:t>46</a:t>
            </a:fld>
            <a:endParaRPr kumimoji="0" lang="en-US" altLang="zh-CN">
              <a:latin typeface="Arial" charset="0"/>
            </a:endParaRPr>
          </a:p>
        </p:txBody>
      </p:sp>
    </p:spTree>
    <p:extLst>
      <p:ext uri="{BB962C8B-B14F-4D97-AF65-F5344CB8AC3E}">
        <p14:creationId xmlns:p14="http://schemas.microsoft.com/office/powerpoint/2010/main" val="4102973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ea typeface="宋体" pitchFamily="2" charset="-122"/>
            </a:endParaRPr>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CBB29D0A-95C4-490C-9C72-81B1A2DF6D21}" type="slidenum">
              <a:rPr kumimoji="0" lang="zh-CN" altLang="en-US" smtClean="0">
                <a:latin typeface="Arial" charset="0"/>
              </a:rPr>
              <a:pPr algn="r" eaLnBrk="1" hangingPunct="1">
                <a:spcBef>
                  <a:spcPct val="0"/>
                </a:spcBef>
              </a:pPr>
              <a:t>47</a:t>
            </a:fld>
            <a:endParaRPr kumimoji="0" lang="en-US" altLang="zh-CN">
              <a:latin typeface="Arial" charset="0"/>
            </a:endParaRPr>
          </a:p>
        </p:txBody>
      </p:sp>
    </p:spTree>
    <p:extLst>
      <p:ext uri="{BB962C8B-B14F-4D97-AF65-F5344CB8AC3E}">
        <p14:creationId xmlns:p14="http://schemas.microsoft.com/office/powerpoint/2010/main" val="207047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itchFamily="2" charset="-122"/>
            </a:endParaRPr>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E1B138E2-9A98-4B4B-99DD-F1322A7F0EB4}" type="slidenum">
              <a:rPr kumimoji="0" lang="zh-CN" altLang="en-US" smtClean="0">
                <a:latin typeface="Arial" charset="0"/>
              </a:rPr>
              <a:pPr algn="r" eaLnBrk="1" hangingPunct="1">
                <a:spcBef>
                  <a:spcPct val="0"/>
                </a:spcBef>
              </a:pPr>
              <a:t>81</a:t>
            </a:fld>
            <a:endParaRPr kumimoji="0" lang="zh-CN" altLang="en-US">
              <a:latin typeface="Arial" charset="0"/>
            </a:endParaRPr>
          </a:p>
        </p:txBody>
      </p:sp>
    </p:spTree>
    <p:extLst>
      <p:ext uri="{BB962C8B-B14F-4D97-AF65-F5344CB8AC3E}">
        <p14:creationId xmlns:p14="http://schemas.microsoft.com/office/powerpoint/2010/main" val="28897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Baran: packet-switching in military nets</a:t>
            </a:r>
            <a:endParaRPr kumimoji="0" lang="zh-CN" altLang="en-US">
              <a:ea typeface="宋体" pitchFamily="2" charset="-122"/>
            </a:endParaRPr>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E0D845CD-EAE8-4FA7-A697-51D3D3D4A79A}" type="slidenum">
              <a:rPr kumimoji="0" lang="zh-CN" altLang="en-US" smtClean="0">
                <a:latin typeface="Arial" charset="0"/>
              </a:rPr>
              <a:pPr algn="r" eaLnBrk="1" hangingPunct="1">
                <a:spcBef>
                  <a:spcPct val="0"/>
                </a:spcBef>
              </a:pPr>
              <a:t>91</a:t>
            </a:fld>
            <a:endParaRPr kumimoji="0" lang="en-US" altLang="zh-CN">
              <a:latin typeface="Arial" charset="0"/>
            </a:endParaRPr>
          </a:p>
        </p:txBody>
      </p:sp>
    </p:spTree>
    <p:extLst>
      <p:ext uri="{BB962C8B-B14F-4D97-AF65-F5344CB8AC3E}">
        <p14:creationId xmlns:p14="http://schemas.microsoft.com/office/powerpoint/2010/main" val="278383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solidFill>
                  <a:schemeClr val="accent2"/>
                </a:solidFill>
                <a:ea typeface="宋体" pitchFamily="2" charset="-122"/>
              </a:rPr>
              <a:t>1961:</a:t>
            </a:r>
            <a:r>
              <a:rPr kumimoji="0" lang="en-US" altLang="zh-CN">
                <a:ea typeface="宋体" pitchFamily="2" charset="-122"/>
              </a:rPr>
              <a:t> Kleinrock - queueing theory shows effectiveness of packet-switching</a:t>
            </a:r>
          </a:p>
          <a:p>
            <a:r>
              <a:rPr kumimoji="0" lang="en-US" altLang="zh-CN">
                <a:solidFill>
                  <a:schemeClr val="accent2"/>
                </a:solidFill>
                <a:ea typeface="宋体" pitchFamily="2" charset="-122"/>
              </a:rPr>
              <a:t>1964:</a:t>
            </a:r>
            <a:r>
              <a:rPr kumimoji="0" lang="en-US" altLang="zh-CN">
                <a:ea typeface="宋体" pitchFamily="2" charset="-122"/>
              </a:rPr>
              <a:t> Baran - packet-switching in military nets</a:t>
            </a:r>
          </a:p>
          <a:p>
            <a:r>
              <a:rPr kumimoji="0" lang="en-US" altLang="zh-CN">
                <a:solidFill>
                  <a:schemeClr val="accent2"/>
                </a:solidFill>
                <a:ea typeface="宋体" pitchFamily="2" charset="-122"/>
              </a:rPr>
              <a:t>1967:</a:t>
            </a:r>
            <a:r>
              <a:rPr kumimoji="0" lang="en-US" altLang="zh-CN">
                <a:ea typeface="宋体" pitchFamily="2" charset="-122"/>
              </a:rPr>
              <a:t> ARPAnet conceived by Advanced Research Projects Agency</a:t>
            </a:r>
          </a:p>
          <a:p>
            <a:r>
              <a:rPr kumimoji="0" lang="en-US" altLang="zh-CN">
                <a:solidFill>
                  <a:schemeClr val="accent2"/>
                </a:solidFill>
                <a:ea typeface="宋体" pitchFamily="2" charset="-122"/>
              </a:rPr>
              <a:t>1969:</a:t>
            </a:r>
            <a:r>
              <a:rPr kumimoji="0" lang="en-US" altLang="zh-CN">
                <a:ea typeface="宋体" pitchFamily="2" charset="-122"/>
              </a:rPr>
              <a:t> first ARPAnet node operational</a:t>
            </a:r>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408C8BF5-5FD9-4520-B0C0-54EB455A1D16}" type="slidenum">
              <a:rPr kumimoji="0" lang="zh-CN" altLang="en-US" smtClean="0">
                <a:latin typeface="Arial" charset="0"/>
              </a:rPr>
              <a:pPr algn="r" eaLnBrk="1" hangingPunct="1">
                <a:spcBef>
                  <a:spcPct val="0"/>
                </a:spcBef>
              </a:pPr>
              <a:t>92</a:t>
            </a:fld>
            <a:endParaRPr kumimoji="0" lang="en-US" altLang="zh-CN">
              <a:latin typeface="Arial" charset="0"/>
            </a:endParaRPr>
          </a:p>
        </p:txBody>
      </p:sp>
    </p:spTree>
    <p:extLst>
      <p:ext uri="{BB962C8B-B14F-4D97-AF65-F5344CB8AC3E}">
        <p14:creationId xmlns:p14="http://schemas.microsoft.com/office/powerpoint/2010/main" val="225636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ea typeface="宋体" pitchFamily="2" charset="-122"/>
            </a:endParaRPr>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5C286E80-6696-4A01-B9BB-966CD1818194}" type="slidenum">
              <a:rPr kumimoji="0" lang="zh-CN" altLang="en-US" smtClean="0">
                <a:latin typeface="Arial" charset="0"/>
              </a:rPr>
              <a:pPr algn="r" eaLnBrk="1" hangingPunct="1">
                <a:spcBef>
                  <a:spcPct val="0"/>
                </a:spcBef>
              </a:pPr>
              <a:t>3</a:t>
            </a:fld>
            <a:endParaRPr kumimoji="0" lang="en-US" altLang="zh-CN">
              <a:latin typeface="Arial" charset="0"/>
            </a:endParaRPr>
          </a:p>
        </p:txBody>
      </p:sp>
    </p:spTree>
    <p:extLst>
      <p:ext uri="{BB962C8B-B14F-4D97-AF65-F5344CB8AC3E}">
        <p14:creationId xmlns:p14="http://schemas.microsoft.com/office/powerpoint/2010/main" val="420319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End System(host): Computing Devices </a:t>
            </a:r>
            <a:r>
              <a:rPr kumimoji="0" lang="zh-CN" altLang="en-US">
                <a:ea typeface="宋体" pitchFamily="2" charset="-122"/>
              </a:rPr>
              <a:t>不仅是计算机（台式机</a:t>
            </a:r>
            <a:r>
              <a:rPr kumimoji="0" lang="en-US" altLang="zh-CN">
                <a:ea typeface="宋体" pitchFamily="2" charset="-122"/>
              </a:rPr>
              <a:t>/</a:t>
            </a:r>
            <a:r>
              <a:rPr kumimoji="0" lang="zh-CN" altLang="en-US">
                <a:ea typeface="宋体" pitchFamily="2" charset="-122"/>
              </a:rPr>
              <a:t>笔记本），还有</a:t>
            </a:r>
            <a:r>
              <a:rPr kumimoji="0" lang="en-US" altLang="zh-CN">
                <a:ea typeface="宋体" pitchFamily="2" charset="-122"/>
              </a:rPr>
              <a:t>PDA</a:t>
            </a:r>
            <a:r>
              <a:rPr kumimoji="0" lang="zh-CN" altLang="en-US">
                <a:ea typeface="宋体" pitchFamily="2" charset="-122"/>
              </a:rPr>
              <a:t>、手机、电视、家用电器、汽车、传感设备、</a:t>
            </a:r>
            <a:r>
              <a:rPr kumimoji="0" lang="en-US" altLang="zh-CN">
                <a:ea typeface="宋体" pitchFamily="2" charset="-122"/>
              </a:rPr>
              <a:t>Web</a:t>
            </a:r>
            <a:r>
              <a:rPr kumimoji="0" lang="zh-CN" altLang="en-US">
                <a:ea typeface="宋体" pitchFamily="2" charset="-122"/>
              </a:rPr>
              <a:t>相机、数字相框</a:t>
            </a:r>
            <a:r>
              <a:rPr kumimoji="0" lang="en-US" altLang="zh-CN">
                <a:ea typeface="宋体" pitchFamily="2" charset="-122"/>
              </a:rPr>
              <a:t>…</a:t>
            </a:r>
          </a:p>
          <a:p>
            <a:r>
              <a:rPr kumimoji="0" lang="zh-CN" altLang="en-US">
                <a:ea typeface="宋体" pitchFamily="2" charset="-122"/>
              </a:rPr>
              <a:t>类比：交通网络</a:t>
            </a:r>
            <a:endParaRPr kumimoji="0" lang="en-US" altLang="zh-CN">
              <a:ea typeface="宋体" pitchFamily="2" charset="-122"/>
            </a:endParaRPr>
          </a:p>
          <a:p>
            <a:r>
              <a:rPr kumimoji="0" lang="zh-CN" altLang="en-US">
                <a:ea typeface="宋体" pitchFamily="2" charset="-122"/>
              </a:rPr>
              <a:t>如</a:t>
            </a:r>
            <a:r>
              <a:rPr kumimoji="0" lang="en-US" altLang="zh-CN">
                <a:ea typeface="宋体" pitchFamily="2" charset="-122"/>
              </a:rPr>
              <a:t>100</a:t>
            </a:r>
            <a:r>
              <a:rPr kumimoji="0" lang="zh-CN" altLang="en-US">
                <a:ea typeface="宋体" pitchFamily="2" charset="-122"/>
              </a:rPr>
              <a:t>台电视要使用</a:t>
            </a:r>
            <a:r>
              <a:rPr kumimoji="0" lang="en-US" altLang="zh-CN">
                <a:ea typeface="宋体" pitchFamily="2" charset="-122"/>
              </a:rPr>
              <a:t>2</a:t>
            </a:r>
            <a:r>
              <a:rPr kumimoji="0" lang="zh-CN" altLang="en-US">
                <a:ea typeface="宋体" pitchFamily="2" charset="-122"/>
              </a:rPr>
              <a:t>辆卡车从广东的厂家运到北京国美商场</a:t>
            </a:r>
            <a:endParaRPr kumimoji="0" lang="en-US" altLang="zh-CN">
              <a:ea typeface="宋体" pitchFamily="2" charset="-122"/>
            </a:endParaRPr>
          </a:p>
          <a:p>
            <a:r>
              <a:rPr kumimoji="0" lang="en-US" altLang="zh-CN">
                <a:ea typeface="宋体" pitchFamily="2" charset="-122"/>
              </a:rPr>
              <a:t>Host: </a:t>
            </a:r>
            <a:r>
              <a:rPr kumimoji="0" lang="zh-CN" altLang="en-US">
                <a:ea typeface="宋体" pitchFamily="2" charset="-122"/>
              </a:rPr>
              <a:t>建筑物，</a:t>
            </a:r>
            <a:endParaRPr kumimoji="0" lang="en-US" altLang="zh-CN">
              <a:ea typeface="宋体" pitchFamily="2" charset="-122"/>
            </a:endParaRPr>
          </a:p>
          <a:p>
            <a:r>
              <a:rPr kumimoji="0" lang="en-US" altLang="zh-CN">
                <a:ea typeface="宋体" pitchFamily="2" charset="-122"/>
              </a:rPr>
              <a:t>Packets</a:t>
            </a:r>
            <a:r>
              <a:rPr kumimoji="0" lang="zh-CN" altLang="en-US">
                <a:ea typeface="宋体" pitchFamily="2" charset="-122"/>
              </a:rPr>
              <a:t>：卡车，每辆车独立运送</a:t>
            </a:r>
            <a:endParaRPr kumimoji="0" lang="en-US" altLang="zh-CN">
              <a:ea typeface="宋体" pitchFamily="2" charset="-122"/>
            </a:endParaRPr>
          </a:p>
          <a:p>
            <a:r>
              <a:rPr kumimoji="0" lang="en-US" altLang="zh-CN">
                <a:ea typeface="宋体" pitchFamily="2" charset="-122"/>
              </a:rPr>
              <a:t>Links: </a:t>
            </a:r>
            <a:r>
              <a:rPr kumimoji="0" lang="zh-CN" altLang="en-US">
                <a:ea typeface="宋体" pitchFamily="2" charset="-122"/>
              </a:rPr>
              <a:t>铁路、公路</a:t>
            </a:r>
            <a:endParaRPr kumimoji="0" lang="en-US" altLang="zh-CN">
              <a:ea typeface="宋体" pitchFamily="2" charset="-122"/>
            </a:endParaRPr>
          </a:p>
          <a:p>
            <a:r>
              <a:rPr kumimoji="0" lang="en-US" altLang="zh-CN">
                <a:ea typeface="宋体" pitchFamily="2" charset="-122"/>
              </a:rPr>
              <a:t>Switch</a:t>
            </a:r>
            <a:r>
              <a:rPr kumimoji="0" lang="zh-CN" altLang="en-US">
                <a:ea typeface="宋体" pitchFamily="2" charset="-122"/>
              </a:rPr>
              <a:t>：立交桥</a:t>
            </a:r>
            <a:endParaRPr kumimoji="0" lang="en-US" altLang="zh-CN">
              <a:ea typeface="宋体" pitchFamily="2" charset="-122"/>
            </a:endParaRPr>
          </a:p>
          <a:p>
            <a:endParaRPr kumimoji="0" lang="en-US" altLang="zh-CN">
              <a:ea typeface="宋体" pitchFamily="2" charset="-122"/>
            </a:endParaRPr>
          </a:p>
          <a:p>
            <a:r>
              <a:rPr kumimoji="0" lang="en-US" altLang="zh-CN">
                <a:ea typeface="宋体" pitchFamily="2" charset="-122"/>
              </a:rPr>
              <a:t>Application/Services: Email, Web surfing, Instant Messaging(QQ), Streaming Video(</a:t>
            </a:r>
            <a:r>
              <a:rPr kumimoji="0" lang="zh-CN" altLang="en-US">
                <a:ea typeface="宋体" pitchFamily="2" charset="-122"/>
              </a:rPr>
              <a:t>土豆网</a:t>
            </a:r>
            <a:r>
              <a:rPr kumimoji="0" lang="en-US" altLang="zh-CN">
                <a:ea typeface="宋体" pitchFamily="2" charset="-122"/>
              </a:rPr>
              <a:t>)</a:t>
            </a:r>
            <a:r>
              <a:rPr kumimoji="0" lang="zh-CN" altLang="en-US">
                <a:ea typeface="宋体" pitchFamily="2" charset="-122"/>
              </a:rPr>
              <a:t>，</a:t>
            </a:r>
            <a:r>
              <a:rPr kumimoji="0" lang="en-US" altLang="zh-CN">
                <a:ea typeface="宋体" pitchFamily="2" charset="-122"/>
              </a:rPr>
              <a:t>VoIP…</a:t>
            </a:r>
          </a:p>
          <a:p>
            <a:endParaRPr kumimoji="0" lang="en-US" altLang="zh-CN">
              <a:ea typeface="宋体" pitchFamily="2" charset="-122"/>
            </a:endParaRPr>
          </a:p>
          <a:p>
            <a:endParaRPr kumimoji="0" lang="zh-CN" altLang="en-US">
              <a:ea typeface="宋体" pitchFamily="2" charset="-122"/>
            </a:endParaRPr>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8101709D-6E2A-4EF2-9FEA-CA5A08EE26A6}" type="slidenum">
              <a:rPr kumimoji="0" lang="zh-CN" altLang="en-US" smtClean="0">
                <a:latin typeface="Arial" charset="0"/>
              </a:rPr>
              <a:pPr algn="r" eaLnBrk="1" hangingPunct="1">
                <a:spcBef>
                  <a:spcPct val="0"/>
                </a:spcBef>
              </a:pPr>
              <a:t>5</a:t>
            </a:fld>
            <a:endParaRPr kumimoji="0" lang="en-US" altLang="zh-CN">
              <a:latin typeface="Arial" charset="0"/>
            </a:endParaRPr>
          </a:p>
        </p:txBody>
      </p:sp>
    </p:spTree>
    <p:extLst>
      <p:ext uri="{BB962C8B-B14F-4D97-AF65-F5344CB8AC3E}">
        <p14:creationId xmlns:p14="http://schemas.microsoft.com/office/powerpoint/2010/main" val="325842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a:ea typeface="宋体" pitchFamily="2" charset="-122"/>
              </a:rPr>
              <a:t>服务器存储资源、提供服务（应用）</a:t>
            </a:r>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8261F2D6-4E12-497E-8970-D1A2489D230D}" type="slidenum">
              <a:rPr kumimoji="0" lang="zh-CN" altLang="en-US" smtClean="0">
                <a:latin typeface="Arial" charset="0"/>
              </a:rPr>
              <a:pPr algn="r" eaLnBrk="1" hangingPunct="1">
                <a:spcBef>
                  <a:spcPct val="0"/>
                </a:spcBef>
              </a:pPr>
              <a:t>9</a:t>
            </a:fld>
            <a:endParaRPr kumimoji="0" lang="en-US" altLang="zh-CN">
              <a:latin typeface="Arial" charset="0"/>
            </a:endParaRPr>
          </a:p>
        </p:txBody>
      </p:sp>
    </p:spTree>
    <p:extLst>
      <p:ext uri="{BB962C8B-B14F-4D97-AF65-F5344CB8AC3E}">
        <p14:creationId xmlns:p14="http://schemas.microsoft.com/office/powerpoint/2010/main" val="18505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far-flung adj</a:t>
            </a:r>
          </a:p>
          <a:p>
            <a:r>
              <a:rPr kumimoji="0" lang="en-US" altLang="zh-CN">
                <a:ea typeface="宋体" pitchFamily="2" charset="-122"/>
              </a:rPr>
              <a:t>1) long distance away </a:t>
            </a:r>
            <a:r>
              <a:rPr kumimoji="0" lang="zh-CN" altLang="en-US">
                <a:ea typeface="宋体" pitchFamily="2" charset="-122"/>
              </a:rPr>
              <a:t>遥远的 </a:t>
            </a:r>
            <a:endParaRPr kumimoji="0" lang="en-US" altLang="zh-CN">
              <a:ea typeface="宋体" pitchFamily="2" charset="-122"/>
            </a:endParaRPr>
          </a:p>
          <a:p>
            <a:r>
              <a:rPr kumimoji="0" lang="en-US" altLang="zh-CN">
                <a:ea typeface="宋体" pitchFamily="2" charset="-122"/>
              </a:rPr>
              <a:t>expeditions to the far-flung corners of the world </a:t>
            </a:r>
            <a:r>
              <a:rPr kumimoji="0" lang="zh-CN" altLang="en-US">
                <a:ea typeface="宋体" pitchFamily="2" charset="-122"/>
              </a:rPr>
              <a:t>去世界偏远地方的探险 </a:t>
            </a:r>
            <a:endParaRPr kumimoji="0" lang="en-US" altLang="zh-CN">
              <a:ea typeface="宋体" pitchFamily="2" charset="-122"/>
            </a:endParaRPr>
          </a:p>
          <a:p>
            <a:r>
              <a:rPr kumimoji="0" lang="en-US" altLang="zh-CN">
                <a:ea typeface="宋体" pitchFamily="2" charset="-122"/>
              </a:rPr>
              <a:t>2) spread over a wide area </a:t>
            </a:r>
            <a:r>
              <a:rPr kumimoji="0" lang="zh-CN" altLang="en-US">
                <a:ea typeface="宋体" pitchFamily="2" charset="-122"/>
              </a:rPr>
              <a:t>分布广的；广泛的 </a:t>
            </a:r>
          </a:p>
          <a:p>
            <a:endParaRPr kumimoji="0" lang="zh-CN" altLang="en-US">
              <a:ea typeface="宋体" pitchFamily="2" charset="-122"/>
            </a:endParaRPr>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3C9317C2-0E8A-4449-BCC8-E3A8A9768FCD}" type="slidenum">
              <a:rPr kumimoji="0" lang="zh-CN" altLang="en-US" smtClean="0">
                <a:latin typeface="Arial" charset="0"/>
              </a:rPr>
              <a:pPr algn="r" eaLnBrk="1" hangingPunct="1">
                <a:spcBef>
                  <a:spcPct val="0"/>
                </a:spcBef>
              </a:pPr>
              <a:t>10</a:t>
            </a:fld>
            <a:endParaRPr kumimoji="0" lang="en-US" altLang="zh-CN">
              <a:latin typeface="Arial" charset="0"/>
            </a:endParaRPr>
          </a:p>
        </p:txBody>
      </p:sp>
    </p:spTree>
    <p:extLst>
      <p:ext uri="{BB962C8B-B14F-4D97-AF65-F5344CB8AC3E}">
        <p14:creationId xmlns:p14="http://schemas.microsoft.com/office/powerpoint/2010/main" val="176912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Enterprise Resource Planning </a:t>
            </a:r>
          </a:p>
          <a:p>
            <a:r>
              <a:rPr kumimoji="0" lang="en-US" altLang="zh-CN">
                <a:ea typeface="宋体" pitchFamily="2" charset="-122"/>
              </a:rPr>
              <a:t>B-B</a:t>
            </a:r>
          </a:p>
          <a:p>
            <a:r>
              <a:rPr kumimoji="0" lang="en-US" altLang="zh-CN">
                <a:ea typeface="宋体" pitchFamily="2" charset="-122"/>
              </a:rPr>
              <a:t>B-C</a:t>
            </a:r>
          </a:p>
          <a:p>
            <a:r>
              <a:rPr kumimoji="0" lang="en-US" altLang="zh-CN">
                <a:ea typeface="宋体" pitchFamily="2" charset="-122"/>
              </a:rPr>
              <a:t>C-C</a:t>
            </a:r>
            <a:endParaRPr kumimoji="0" lang="zh-CN" altLang="en-US">
              <a:ea typeface="宋体" pitchFamily="2" charset="-122"/>
            </a:endParaRPr>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B2943579-5645-4AB1-A422-ECC13A65271C}" type="slidenum">
              <a:rPr kumimoji="0" lang="zh-CN" altLang="en-US" smtClean="0">
                <a:latin typeface="Arial" charset="0"/>
              </a:rPr>
              <a:pPr algn="r" eaLnBrk="1" hangingPunct="1">
                <a:spcBef>
                  <a:spcPct val="0"/>
                </a:spcBef>
              </a:pPr>
              <a:t>11</a:t>
            </a:fld>
            <a:endParaRPr kumimoji="0" lang="en-US" altLang="zh-CN">
              <a:latin typeface="Arial" charset="0"/>
            </a:endParaRPr>
          </a:p>
        </p:txBody>
      </p:sp>
    </p:spTree>
    <p:extLst>
      <p:ext uri="{BB962C8B-B14F-4D97-AF65-F5344CB8AC3E}">
        <p14:creationId xmlns:p14="http://schemas.microsoft.com/office/powerpoint/2010/main" val="18786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P2P: </a:t>
            </a:r>
            <a:r>
              <a:rPr kumimoji="0" lang="zh-CN" altLang="en-US">
                <a:ea typeface="宋体" pitchFamily="2" charset="-122"/>
              </a:rPr>
              <a:t>没有固定的客户</a:t>
            </a:r>
            <a:r>
              <a:rPr kumimoji="0" lang="en-US" altLang="zh-CN">
                <a:ea typeface="宋体" pitchFamily="2" charset="-122"/>
              </a:rPr>
              <a:t>/</a:t>
            </a:r>
            <a:r>
              <a:rPr kumimoji="0" lang="zh-CN" altLang="en-US">
                <a:ea typeface="宋体" pitchFamily="2" charset="-122"/>
              </a:rPr>
              <a:t>服务器角色</a:t>
            </a:r>
            <a:endParaRPr kumimoji="0" lang="en-US" altLang="zh-CN">
              <a:ea typeface="宋体" pitchFamily="2" charset="-122"/>
            </a:endParaRPr>
          </a:p>
          <a:p>
            <a:endParaRPr kumimoji="0" lang="zh-CN" altLang="en-US">
              <a:ea typeface="宋体" pitchFamily="2" charset="-122"/>
            </a:endParaRPr>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3D72EF2A-0ADC-4267-BC6B-5CA943ED321C}" type="slidenum">
              <a:rPr kumimoji="0" lang="zh-CN" altLang="en-US" smtClean="0">
                <a:latin typeface="Arial" charset="0"/>
              </a:rPr>
              <a:pPr algn="r" eaLnBrk="1" hangingPunct="1">
                <a:spcBef>
                  <a:spcPct val="0"/>
                </a:spcBef>
              </a:pPr>
              <a:t>14</a:t>
            </a:fld>
            <a:endParaRPr kumimoji="0" lang="en-US" altLang="zh-CN">
              <a:latin typeface="Arial" charset="0"/>
            </a:endParaRPr>
          </a:p>
        </p:txBody>
      </p:sp>
    </p:spTree>
    <p:extLst>
      <p:ext uri="{BB962C8B-B14F-4D97-AF65-F5344CB8AC3E}">
        <p14:creationId xmlns:p14="http://schemas.microsoft.com/office/powerpoint/2010/main" val="351235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zh-CN" altLang="en-US">
                <a:ea typeface="宋体" pitchFamily="2" charset="-122"/>
              </a:rPr>
              <a:t>家庭无线</a:t>
            </a:r>
            <a:r>
              <a:rPr kumimoji="0" lang="en-US" altLang="zh-CN">
                <a:ea typeface="宋体" pitchFamily="2" charset="-122"/>
              </a:rPr>
              <a:t>LAN</a:t>
            </a:r>
          </a:p>
          <a:p>
            <a:r>
              <a:rPr kumimoji="0" lang="zh-CN" altLang="en-US">
                <a:ea typeface="宋体" pitchFamily="2" charset="-122"/>
              </a:rPr>
              <a:t>手机上网</a:t>
            </a:r>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4BA85A73-5B2A-4089-836B-F52FEC4A5C84}" type="slidenum">
              <a:rPr kumimoji="0" lang="zh-CN" altLang="en-US" smtClean="0">
                <a:latin typeface="Arial" charset="0"/>
              </a:rPr>
              <a:pPr algn="r" eaLnBrk="1" hangingPunct="1">
                <a:spcBef>
                  <a:spcPct val="0"/>
                </a:spcBef>
              </a:pPr>
              <a:t>18</a:t>
            </a:fld>
            <a:endParaRPr kumimoji="0" lang="en-US" altLang="zh-CN">
              <a:latin typeface="Arial" charset="0"/>
            </a:endParaRPr>
          </a:p>
        </p:txBody>
      </p:sp>
    </p:spTree>
    <p:extLst>
      <p:ext uri="{BB962C8B-B14F-4D97-AF65-F5344CB8AC3E}">
        <p14:creationId xmlns:p14="http://schemas.microsoft.com/office/powerpoint/2010/main" val="273932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0" lang="en-US" altLang="zh-CN">
                <a:ea typeface="宋体" pitchFamily="2" charset="-122"/>
              </a:rPr>
              <a:t>Radio Frequency Identification</a:t>
            </a:r>
            <a:r>
              <a:rPr kumimoji="0" lang="zh-CN" altLang="en-US">
                <a:ea typeface="宋体" pitchFamily="2" charset="-122"/>
              </a:rPr>
              <a:t>电子标签，无接触识别</a:t>
            </a:r>
            <a:endParaRPr kumimoji="0" lang="en-US" altLang="zh-CN">
              <a:ea typeface="宋体" pitchFamily="2" charset="-122"/>
            </a:endParaRPr>
          </a:p>
          <a:p>
            <a:r>
              <a:rPr kumimoji="0" lang="zh-CN" altLang="en-US">
                <a:ea typeface="宋体" pitchFamily="2" charset="-122"/>
              </a:rPr>
              <a:t>可承载比条形码更丰富的信息，例如商品货号、生产日期、到库日期</a:t>
            </a:r>
            <a:r>
              <a:rPr kumimoji="0" lang="en-US" altLang="zh-CN">
                <a:ea typeface="宋体" pitchFamily="2" charset="-122"/>
              </a:rPr>
              <a:t>…</a:t>
            </a:r>
            <a:endParaRPr kumimoji="0" lang="zh-CN" altLang="en-US">
              <a:ea typeface="宋体" pitchFamily="2" charset="-122"/>
            </a:endParaRPr>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kumimoji="1" sz="1200">
                <a:solidFill>
                  <a:schemeClr val="tx1"/>
                </a:solidFill>
                <a:latin typeface="Calibri" pitchFamily="34" charset="0"/>
                <a:ea typeface="宋体" pitchFamily="2" charset="-122"/>
              </a:defRPr>
            </a:lvl1pPr>
            <a:lvl2pPr marL="742950" indent="-285750" algn="l" eaLnBrk="0" hangingPunct="0">
              <a:spcBef>
                <a:spcPct val="30000"/>
              </a:spcBef>
              <a:defRPr kumimoji="1" sz="1200">
                <a:solidFill>
                  <a:schemeClr val="tx1"/>
                </a:solidFill>
                <a:latin typeface="Calibri" pitchFamily="34" charset="0"/>
                <a:ea typeface="宋体" pitchFamily="2" charset="-122"/>
              </a:defRPr>
            </a:lvl2pPr>
            <a:lvl3pPr marL="1143000" indent="-228600" algn="l" eaLnBrk="0" hangingPunct="0">
              <a:spcBef>
                <a:spcPct val="30000"/>
              </a:spcBef>
              <a:defRPr kumimoji="1" sz="1200">
                <a:solidFill>
                  <a:schemeClr val="tx1"/>
                </a:solidFill>
                <a:latin typeface="Calibri" pitchFamily="34" charset="0"/>
                <a:ea typeface="宋体" pitchFamily="2" charset="-122"/>
              </a:defRPr>
            </a:lvl3pPr>
            <a:lvl4pPr marL="1600200" indent="-228600" algn="l" eaLnBrk="0" hangingPunct="0">
              <a:spcBef>
                <a:spcPct val="30000"/>
              </a:spcBef>
              <a:defRPr kumimoji="1" sz="1200">
                <a:solidFill>
                  <a:schemeClr val="tx1"/>
                </a:solidFill>
                <a:latin typeface="Calibri" pitchFamily="34" charset="0"/>
                <a:ea typeface="宋体" pitchFamily="2" charset="-122"/>
              </a:defRPr>
            </a:lvl4pPr>
            <a:lvl5pPr marL="2057400" indent="-228600" algn="l" eaLnBrk="0" hangingPunct="0">
              <a:spcBef>
                <a:spcPct val="30000"/>
              </a:spcBef>
              <a:defRPr kumimoji="1"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Calibri" pitchFamily="34" charset="0"/>
                <a:ea typeface="宋体" pitchFamily="2" charset="-122"/>
              </a:defRPr>
            </a:lvl9pPr>
          </a:lstStyle>
          <a:p>
            <a:pPr algn="r" eaLnBrk="1" hangingPunct="1">
              <a:spcBef>
                <a:spcPct val="0"/>
              </a:spcBef>
            </a:pPr>
            <a:fld id="{88E828DE-C259-466E-A8D8-F2B5A5B3CF72}" type="slidenum">
              <a:rPr kumimoji="0" lang="zh-CN" altLang="en-US" smtClean="0">
                <a:latin typeface="Arial" charset="0"/>
              </a:rPr>
              <a:pPr algn="r" eaLnBrk="1" hangingPunct="1">
                <a:spcBef>
                  <a:spcPct val="0"/>
                </a:spcBef>
              </a:pPr>
              <a:t>19</a:t>
            </a:fld>
            <a:endParaRPr kumimoji="0" lang="en-US" altLang="zh-CN">
              <a:latin typeface="Arial" charset="0"/>
            </a:endParaRPr>
          </a:p>
        </p:txBody>
      </p:sp>
    </p:spTree>
    <p:extLst>
      <p:ext uri="{BB962C8B-B14F-4D97-AF65-F5344CB8AC3E}">
        <p14:creationId xmlns:p14="http://schemas.microsoft.com/office/powerpoint/2010/main" val="807737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2224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8773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3225" y="104775"/>
            <a:ext cx="2198688" cy="6556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57163" y="104775"/>
            <a:ext cx="6443662" cy="65563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20065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169863" y="877888"/>
            <a:ext cx="4297362"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9625" y="877888"/>
            <a:ext cx="4298950" cy="28146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9625" y="3844925"/>
            <a:ext cx="4298950" cy="28162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03236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文本占位符 2"/>
          <p:cNvSpPr>
            <a:spLocks noGrp="1"/>
          </p:cNvSpPr>
          <p:nvPr>
            <p:ph type="body" sz="half" idx="1"/>
          </p:nvPr>
        </p:nvSpPr>
        <p:spPr>
          <a:xfrm>
            <a:off x="169863" y="877888"/>
            <a:ext cx="4297362"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877888"/>
            <a:ext cx="4298950" cy="57832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178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7163" y="104775"/>
            <a:ext cx="8794750" cy="749300"/>
          </a:xfrm>
        </p:spPr>
        <p:txBody>
          <a:bodyPr/>
          <a:lstStyle/>
          <a:p>
            <a:r>
              <a:rPr lang="zh-CN" altLang="en-US"/>
              <a:t>单击此处编辑母版标题样式</a:t>
            </a:r>
          </a:p>
        </p:txBody>
      </p:sp>
      <p:sp>
        <p:nvSpPr>
          <p:cNvPr id="3" name="表格占位符 2"/>
          <p:cNvSpPr>
            <a:spLocks noGrp="1"/>
          </p:cNvSpPr>
          <p:nvPr>
            <p:ph type="tbl" idx="1"/>
          </p:nvPr>
        </p:nvSpPr>
        <p:spPr>
          <a:xfrm>
            <a:off x="169863" y="877888"/>
            <a:ext cx="8748712" cy="5783262"/>
          </a:xfrm>
        </p:spPr>
        <p:txBody>
          <a:bodyPr/>
          <a:lstStyle/>
          <a:p>
            <a:pPr lvl="0"/>
            <a:endParaRPr lang="zh-CN" altLang="en-US" noProof="0"/>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87107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3" name="Rectangle 23"/>
          <p:cNvSpPr>
            <a:spLocks noChangeArrowheads="1"/>
          </p:cNvSpPr>
          <p:nvPr userDrawn="1"/>
        </p:nvSpPr>
        <p:spPr bwMode="auto">
          <a:xfrm>
            <a:off x="7097713" y="6502400"/>
            <a:ext cx="19050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5400">
                <a:solidFill>
                  <a:schemeClr val="tx1"/>
                </a:solidFill>
                <a:latin typeface="Verdana" pitchFamily="34" charset="0"/>
                <a:ea typeface="宋体" pitchFamily="2" charset="-122"/>
              </a:defRPr>
            </a:lvl1pPr>
            <a:lvl2pPr marL="742950" indent="-285750">
              <a:defRPr kumimoji="1" sz="5400">
                <a:solidFill>
                  <a:schemeClr val="tx1"/>
                </a:solidFill>
                <a:latin typeface="Verdana" pitchFamily="34" charset="0"/>
                <a:ea typeface="宋体" pitchFamily="2" charset="-122"/>
              </a:defRPr>
            </a:lvl2pPr>
            <a:lvl3pPr marL="1143000" indent="-228600">
              <a:defRPr kumimoji="1" sz="5400">
                <a:solidFill>
                  <a:schemeClr val="tx1"/>
                </a:solidFill>
                <a:latin typeface="Verdana" pitchFamily="34" charset="0"/>
                <a:ea typeface="宋体" pitchFamily="2" charset="-122"/>
              </a:defRPr>
            </a:lvl3pPr>
            <a:lvl4pPr marL="1600200" indent="-228600">
              <a:defRPr kumimoji="1" sz="5400">
                <a:solidFill>
                  <a:schemeClr val="tx1"/>
                </a:solidFill>
                <a:latin typeface="Verdana" pitchFamily="34" charset="0"/>
                <a:ea typeface="宋体" pitchFamily="2" charset="-122"/>
              </a:defRPr>
            </a:lvl4pPr>
            <a:lvl5pPr marL="2057400" indent="-228600">
              <a:defRPr kumimoji="1" sz="5400">
                <a:solidFill>
                  <a:schemeClr val="tx1"/>
                </a:solidFill>
                <a:latin typeface="Verdana" pitchFamily="34" charset="0"/>
                <a:ea typeface="宋体" pitchFamily="2" charset="-122"/>
              </a:defRPr>
            </a:lvl5pPr>
            <a:lvl6pPr marL="2514600" indent="-228600" algn="ctr" fontAlgn="base">
              <a:spcBef>
                <a:spcPct val="0"/>
              </a:spcBef>
              <a:spcAft>
                <a:spcPct val="0"/>
              </a:spcAft>
              <a:defRPr kumimoji="1" sz="5400">
                <a:solidFill>
                  <a:schemeClr val="tx1"/>
                </a:solidFill>
                <a:latin typeface="Verdana" pitchFamily="34" charset="0"/>
                <a:ea typeface="宋体" pitchFamily="2" charset="-122"/>
              </a:defRPr>
            </a:lvl6pPr>
            <a:lvl7pPr marL="2971800" indent="-228600" algn="ctr" fontAlgn="base">
              <a:spcBef>
                <a:spcPct val="0"/>
              </a:spcBef>
              <a:spcAft>
                <a:spcPct val="0"/>
              </a:spcAft>
              <a:defRPr kumimoji="1" sz="5400">
                <a:solidFill>
                  <a:schemeClr val="tx1"/>
                </a:solidFill>
                <a:latin typeface="Verdana" pitchFamily="34" charset="0"/>
                <a:ea typeface="宋体" pitchFamily="2" charset="-122"/>
              </a:defRPr>
            </a:lvl7pPr>
            <a:lvl8pPr marL="3429000" indent="-228600" algn="ctr" fontAlgn="base">
              <a:spcBef>
                <a:spcPct val="0"/>
              </a:spcBef>
              <a:spcAft>
                <a:spcPct val="0"/>
              </a:spcAft>
              <a:defRPr kumimoji="1" sz="5400">
                <a:solidFill>
                  <a:schemeClr val="tx1"/>
                </a:solidFill>
                <a:latin typeface="Verdana" pitchFamily="34" charset="0"/>
                <a:ea typeface="宋体" pitchFamily="2" charset="-122"/>
              </a:defRPr>
            </a:lvl8pPr>
            <a:lvl9pPr marL="3886200" indent="-228600" algn="ctr" fontAlgn="base">
              <a:spcBef>
                <a:spcPct val="0"/>
              </a:spcBef>
              <a:spcAft>
                <a:spcPct val="0"/>
              </a:spcAft>
              <a:defRPr kumimoji="1" sz="5400">
                <a:solidFill>
                  <a:schemeClr val="tx1"/>
                </a:solidFill>
                <a:latin typeface="Verdana" pitchFamily="34" charset="0"/>
                <a:ea typeface="宋体" pitchFamily="2" charset="-122"/>
              </a:defRPr>
            </a:lvl9pPr>
          </a:lstStyle>
          <a:p>
            <a:pPr algn="r" eaLnBrk="0" hangingPunct="0">
              <a:defRPr/>
            </a:pPr>
            <a:fld id="{BE356950-D4EE-48D3-894D-3C41C863B563}" type="slidenum">
              <a:rPr kumimoji="0" lang="zh-CN" altLang="en-US" sz="1200" b="1" smtClean="0">
                <a:latin typeface="Arial" pitchFamily="34" charset="0"/>
              </a:rPr>
              <a:pPr algn="r" eaLnBrk="0" hangingPunct="0">
                <a:defRPr/>
              </a:pPr>
              <a:t>‹#›</a:t>
            </a:fld>
            <a:endParaRPr kumimoji="0" lang="en-US" altLang="zh-CN" sz="1200" b="1">
              <a:latin typeface="Arial" pitchFamily="34" charset="0"/>
            </a:endParaRPr>
          </a:p>
        </p:txBody>
      </p:sp>
      <p:sp>
        <p:nvSpPr>
          <p:cNvPr id="2" name="标题 1"/>
          <p:cNvSpPr>
            <a:spLocks noGrp="1"/>
          </p:cNvSpPr>
          <p:nvPr>
            <p:ph type="title"/>
          </p:nvPr>
        </p:nvSpPr>
        <p:spPr>
          <a:xfrm>
            <a:off x="168275" y="146050"/>
            <a:ext cx="8794750" cy="749300"/>
          </a:xfrm>
        </p:spPr>
        <p:txBody>
          <a:bodyPr/>
          <a:lstStyle/>
          <a:p>
            <a:r>
              <a:rPr lang="zh-CN" altLang="en-US"/>
              <a:t>单击此处编辑母版标题样式</a:t>
            </a:r>
          </a:p>
        </p:txBody>
      </p:sp>
      <p:sp>
        <p:nvSpPr>
          <p:cNvPr id="4" name="日期占位符 2"/>
          <p:cNvSpPr>
            <a:spLocks noGrp="1"/>
          </p:cNvSpPr>
          <p:nvPr>
            <p:ph type="dt" sz="half" idx="10"/>
          </p:nvPr>
        </p:nvSpPr>
        <p:spPr>
          <a:xfrm>
            <a:off x="166688" y="6400800"/>
            <a:ext cx="1905000" cy="457200"/>
          </a:xfrm>
        </p:spPr>
        <p:txBody>
          <a:bodyPr/>
          <a:lstStyle>
            <a:lvl1pPr>
              <a:defRPr/>
            </a:lvl1pPr>
          </a:lstStyle>
          <a:p>
            <a:pPr>
              <a:defRPr/>
            </a:pPr>
            <a:r>
              <a:rPr lang="zh-CN" altLang="en-US"/>
              <a:t>Spring, 2015</a:t>
            </a:r>
            <a:endParaRPr lang="en-US" altLang="zh-CN" sz="1800">
              <a:latin typeface="Arial" pitchFamily="34" charset="0"/>
            </a:endParaRPr>
          </a:p>
        </p:txBody>
      </p:sp>
      <p:sp>
        <p:nvSpPr>
          <p:cNvPr id="5" name="页脚占位符 3"/>
          <p:cNvSpPr>
            <a:spLocks noGrp="1"/>
          </p:cNvSpPr>
          <p:nvPr>
            <p:ph type="ftr" sz="quarter" idx="11"/>
          </p:nvPr>
        </p:nvSpPr>
        <p:spPr>
          <a:xfrm>
            <a:off x="3124200" y="6394450"/>
            <a:ext cx="2895600" cy="457200"/>
          </a:xfrm>
        </p:spPr>
        <p:txBody>
          <a:bodyPr/>
          <a:lstStyle>
            <a:lvl1pPr>
              <a:defRPr/>
            </a:lvl1pPr>
          </a:lstStyle>
          <a:p>
            <a:pPr>
              <a:defRPr/>
            </a:pPr>
            <a:r>
              <a:rPr lang="zh-CN" altLang="en-US"/>
              <a:t>Computer Networks, Introduction</a:t>
            </a:r>
            <a:endParaRPr lang="en-US" altLang="zh-CN" sz="1800">
              <a:latin typeface="Arial" pitchFamily="34" charset="0"/>
            </a:endParaRPr>
          </a:p>
        </p:txBody>
      </p:sp>
    </p:spTree>
    <p:controls>
      <mc:AlternateContent xmlns:mc="http://schemas.openxmlformats.org/markup-compatibility/2006">
        <mc:Choice xmlns:v="urn:schemas-microsoft-com:vml" Requires="v">
          <p:control spid="149525" r:id="rId2" imgW="431640" imgH="216000"/>
        </mc:Choice>
        <mc:Fallback>
          <p:control r:id="rId2" imgW="431640" imgH="216000">
            <p:pic>
              <p:nvPicPr>
                <p:cNvPr id="6" name="ShockwaveFlash1"/>
                <p:cNvPicPr preferRelativeResize="0">
                  <a:picLocks noChangeArrowheads="1" noChangeShapeType="1"/>
                </p:cNvPicPr>
                <p:nvPr/>
              </p:nvPicPr>
              <p:blipFill>
                <a:blip r:embed="rId4"/>
                <a:srcRect/>
                <a:stretch>
                  <a:fillRect/>
                </a:stretch>
              </p:blipFill>
              <p:spPr bwMode="auto">
                <a:xfrm>
                  <a:off x="8532813" y="117475"/>
                  <a:ext cx="431800" cy="215900"/>
                </a:xfrm>
                <a:prstGeom prst="rect">
                  <a:avLst/>
                </a:prstGeom>
                <a:noFill/>
                <a:ln w="25400" cap="rnd" algn="ctr">
                  <a:prstDash val="sysDot"/>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64423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26124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9576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69863" y="877888"/>
            <a:ext cx="4297362" cy="578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9625" y="877888"/>
            <a:ext cx="4298950" cy="578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488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9207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9444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04465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790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2"/>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70920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19"/>
          <p:cNvSpPr>
            <a:spLocks noGrp="1" noChangeArrowheads="1"/>
          </p:cNvSpPr>
          <p:nvPr>
            <p:ph type="title"/>
          </p:nvPr>
        </p:nvSpPr>
        <p:spPr bwMode="auto">
          <a:xfrm>
            <a:off x="157163" y="104775"/>
            <a:ext cx="87947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9" name="Rectangle 20"/>
          <p:cNvSpPr>
            <a:spLocks noGrp="1" noChangeArrowheads="1"/>
          </p:cNvSpPr>
          <p:nvPr>
            <p:ph type="body" idx="1"/>
          </p:nvPr>
        </p:nvSpPr>
        <p:spPr bwMode="auto">
          <a:xfrm>
            <a:off x="169863" y="877888"/>
            <a:ext cx="8748712" cy="578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117" name="Rectangle 21"/>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j-lt"/>
                <a:ea typeface="宋体" pitchFamily="2" charset="-122"/>
                <a:cs typeface="+mn-cs"/>
              </a:defRPr>
            </a:lvl1pPr>
          </a:lstStyle>
          <a:p>
            <a:pPr>
              <a:defRPr/>
            </a:pPr>
            <a:endParaRPr lang="en-US" altLang="zh-CN"/>
          </a:p>
        </p:txBody>
      </p:sp>
      <p:sp>
        <p:nvSpPr>
          <p:cNvPr id="4118" name="Rectangle 2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j-lt"/>
                <a:ea typeface="宋体" pitchFamily="2" charset="-122"/>
                <a:cs typeface="+mn-cs"/>
              </a:defRPr>
            </a:lvl1pPr>
          </a:lstStyle>
          <a:p>
            <a:pPr>
              <a:defRPr/>
            </a:pPr>
            <a:endParaRPr lang="en-US" altLang="zh-CN"/>
          </a:p>
        </p:txBody>
      </p:sp>
      <p:sp>
        <p:nvSpPr>
          <p:cNvPr id="1031" name="Rectangle 23"/>
          <p:cNvSpPr>
            <a:spLocks noChangeArrowheads="1"/>
          </p:cNvSpPr>
          <p:nvPr userDrawn="1"/>
        </p:nvSpPr>
        <p:spPr bwMode="auto">
          <a:xfrm>
            <a:off x="7097713" y="6502400"/>
            <a:ext cx="19050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5400">
                <a:solidFill>
                  <a:schemeClr val="tx1"/>
                </a:solidFill>
                <a:latin typeface="Verdana" pitchFamily="34" charset="0"/>
                <a:ea typeface="宋体" pitchFamily="2" charset="-122"/>
              </a:defRPr>
            </a:lvl1pPr>
            <a:lvl2pPr marL="742950" indent="-285750">
              <a:defRPr kumimoji="1" sz="5400">
                <a:solidFill>
                  <a:schemeClr val="tx1"/>
                </a:solidFill>
                <a:latin typeface="Verdana" pitchFamily="34" charset="0"/>
                <a:ea typeface="宋体" pitchFamily="2" charset="-122"/>
              </a:defRPr>
            </a:lvl2pPr>
            <a:lvl3pPr marL="1143000" indent="-228600">
              <a:defRPr kumimoji="1" sz="5400">
                <a:solidFill>
                  <a:schemeClr val="tx1"/>
                </a:solidFill>
                <a:latin typeface="Verdana" pitchFamily="34" charset="0"/>
                <a:ea typeface="宋体" pitchFamily="2" charset="-122"/>
              </a:defRPr>
            </a:lvl3pPr>
            <a:lvl4pPr marL="1600200" indent="-228600">
              <a:defRPr kumimoji="1" sz="5400">
                <a:solidFill>
                  <a:schemeClr val="tx1"/>
                </a:solidFill>
                <a:latin typeface="Verdana" pitchFamily="34" charset="0"/>
                <a:ea typeface="宋体" pitchFamily="2" charset="-122"/>
              </a:defRPr>
            </a:lvl4pPr>
            <a:lvl5pPr marL="2057400" indent="-228600">
              <a:defRPr kumimoji="1" sz="5400">
                <a:solidFill>
                  <a:schemeClr val="tx1"/>
                </a:solidFill>
                <a:latin typeface="Verdana" pitchFamily="34" charset="0"/>
                <a:ea typeface="宋体" pitchFamily="2" charset="-122"/>
              </a:defRPr>
            </a:lvl5pPr>
            <a:lvl6pPr marL="2514600" indent="-228600" algn="ctr" fontAlgn="base">
              <a:spcBef>
                <a:spcPct val="0"/>
              </a:spcBef>
              <a:spcAft>
                <a:spcPct val="0"/>
              </a:spcAft>
              <a:defRPr kumimoji="1" sz="5400">
                <a:solidFill>
                  <a:schemeClr val="tx1"/>
                </a:solidFill>
                <a:latin typeface="Verdana" pitchFamily="34" charset="0"/>
                <a:ea typeface="宋体" pitchFamily="2" charset="-122"/>
              </a:defRPr>
            </a:lvl6pPr>
            <a:lvl7pPr marL="2971800" indent="-228600" algn="ctr" fontAlgn="base">
              <a:spcBef>
                <a:spcPct val="0"/>
              </a:spcBef>
              <a:spcAft>
                <a:spcPct val="0"/>
              </a:spcAft>
              <a:defRPr kumimoji="1" sz="5400">
                <a:solidFill>
                  <a:schemeClr val="tx1"/>
                </a:solidFill>
                <a:latin typeface="Verdana" pitchFamily="34" charset="0"/>
                <a:ea typeface="宋体" pitchFamily="2" charset="-122"/>
              </a:defRPr>
            </a:lvl7pPr>
            <a:lvl8pPr marL="3429000" indent="-228600" algn="ctr" fontAlgn="base">
              <a:spcBef>
                <a:spcPct val="0"/>
              </a:spcBef>
              <a:spcAft>
                <a:spcPct val="0"/>
              </a:spcAft>
              <a:defRPr kumimoji="1" sz="5400">
                <a:solidFill>
                  <a:schemeClr val="tx1"/>
                </a:solidFill>
                <a:latin typeface="Verdana" pitchFamily="34" charset="0"/>
                <a:ea typeface="宋体" pitchFamily="2" charset="-122"/>
              </a:defRPr>
            </a:lvl8pPr>
            <a:lvl9pPr marL="3886200" indent="-228600" algn="ctr" fontAlgn="base">
              <a:spcBef>
                <a:spcPct val="0"/>
              </a:spcBef>
              <a:spcAft>
                <a:spcPct val="0"/>
              </a:spcAft>
              <a:defRPr kumimoji="1" sz="5400">
                <a:solidFill>
                  <a:schemeClr val="tx1"/>
                </a:solidFill>
                <a:latin typeface="Verdana" pitchFamily="34" charset="0"/>
                <a:ea typeface="宋体" pitchFamily="2" charset="-122"/>
              </a:defRPr>
            </a:lvl9pPr>
          </a:lstStyle>
          <a:p>
            <a:pPr algn="r" eaLnBrk="0" hangingPunct="0">
              <a:defRPr/>
            </a:pPr>
            <a:fld id="{1CE02658-B34C-4493-9737-5212B1485C1A}" type="slidenum">
              <a:rPr kumimoji="0" lang="zh-CN" altLang="en-US" sz="1200" b="1" smtClean="0">
                <a:latin typeface="Arial" pitchFamily="34" charset="0"/>
              </a:rPr>
              <a:pPr algn="r" eaLnBrk="0" hangingPunct="0">
                <a:defRPr/>
              </a:pPr>
              <a:t>‹#›</a:t>
            </a:fld>
            <a:endParaRPr kumimoji="0" lang="en-US" altLang="zh-CN" sz="1200" b="1">
              <a:latin typeface="Arial" pitchFamily="34" charset="0"/>
            </a:endParaRPr>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xStyles>
    <p:titleStyle>
      <a:lvl1pPr algn="ctr" rtl="0" eaLnBrk="0" fontAlgn="base" hangingPunct="0">
        <a:spcBef>
          <a:spcPct val="0"/>
        </a:spcBef>
        <a:spcAft>
          <a:spcPct val="0"/>
        </a:spcAft>
        <a:defRPr kumimoji="1" sz="3600">
          <a:solidFill>
            <a:srgbClr val="FF0000"/>
          </a:solidFill>
          <a:latin typeface="+mj-lt"/>
          <a:ea typeface="宋体" charset="0"/>
          <a:cs typeface="宋体" charset="0"/>
        </a:defRPr>
      </a:lvl1pPr>
      <a:lvl2pPr algn="ctr" rtl="0" eaLnBrk="0" fontAlgn="base" hangingPunct="0">
        <a:spcBef>
          <a:spcPct val="0"/>
        </a:spcBef>
        <a:spcAft>
          <a:spcPct val="0"/>
        </a:spcAft>
        <a:defRPr kumimoji="1" sz="3600">
          <a:solidFill>
            <a:srgbClr val="FF0000"/>
          </a:solidFill>
          <a:latin typeface="Times New Roman" pitchFamily="18" charset="0"/>
          <a:ea typeface="宋体" charset="0"/>
          <a:cs typeface="宋体" charset="0"/>
        </a:defRPr>
      </a:lvl2pPr>
      <a:lvl3pPr algn="ctr" rtl="0" eaLnBrk="0" fontAlgn="base" hangingPunct="0">
        <a:spcBef>
          <a:spcPct val="0"/>
        </a:spcBef>
        <a:spcAft>
          <a:spcPct val="0"/>
        </a:spcAft>
        <a:defRPr kumimoji="1" sz="3600">
          <a:solidFill>
            <a:srgbClr val="FF0000"/>
          </a:solidFill>
          <a:latin typeface="Times New Roman" pitchFamily="18" charset="0"/>
          <a:ea typeface="宋体" charset="0"/>
          <a:cs typeface="宋体" charset="0"/>
        </a:defRPr>
      </a:lvl3pPr>
      <a:lvl4pPr algn="ctr" rtl="0" eaLnBrk="0" fontAlgn="base" hangingPunct="0">
        <a:spcBef>
          <a:spcPct val="0"/>
        </a:spcBef>
        <a:spcAft>
          <a:spcPct val="0"/>
        </a:spcAft>
        <a:defRPr kumimoji="1" sz="3600">
          <a:solidFill>
            <a:srgbClr val="FF0000"/>
          </a:solidFill>
          <a:latin typeface="Times New Roman" pitchFamily="18" charset="0"/>
          <a:ea typeface="宋体" charset="0"/>
          <a:cs typeface="宋体" charset="0"/>
        </a:defRPr>
      </a:lvl4pPr>
      <a:lvl5pPr algn="ctr" rtl="0" eaLnBrk="0" fontAlgn="base" hangingPunct="0">
        <a:spcBef>
          <a:spcPct val="0"/>
        </a:spcBef>
        <a:spcAft>
          <a:spcPct val="0"/>
        </a:spcAft>
        <a:defRPr kumimoji="1" sz="3600">
          <a:solidFill>
            <a:srgbClr val="FF0000"/>
          </a:solidFill>
          <a:latin typeface="Times New Roman" pitchFamily="18" charset="0"/>
          <a:ea typeface="宋体" charset="0"/>
          <a:cs typeface="宋体" charset="0"/>
        </a:defRPr>
      </a:lvl5pPr>
      <a:lvl6pPr marL="457200" algn="ctr" rtl="0" fontAlgn="base">
        <a:spcBef>
          <a:spcPct val="0"/>
        </a:spcBef>
        <a:spcAft>
          <a:spcPct val="0"/>
        </a:spcAft>
        <a:defRPr sz="3600">
          <a:solidFill>
            <a:srgbClr val="FF0000"/>
          </a:solidFill>
          <a:latin typeface="Times New Roman" pitchFamily="18" charset="0"/>
        </a:defRPr>
      </a:lvl6pPr>
      <a:lvl7pPr marL="914400" algn="ctr" rtl="0" fontAlgn="base">
        <a:spcBef>
          <a:spcPct val="0"/>
        </a:spcBef>
        <a:spcAft>
          <a:spcPct val="0"/>
        </a:spcAft>
        <a:defRPr sz="3600">
          <a:solidFill>
            <a:srgbClr val="FF0000"/>
          </a:solidFill>
          <a:latin typeface="Times New Roman" pitchFamily="18" charset="0"/>
        </a:defRPr>
      </a:lvl7pPr>
      <a:lvl8pPr marL="1371600" algn="ctr" rtl="0" fontAlgn="base">
        <a:spcBef>
          <a:spcPct val="0"/>
        </a:spcBef>
        <a:spcAft>
          <a:spcPct val="0"/>
        </a:spcAft>
        <a:defRPr sz="3600">
          <a:solidFill>
            <a:srgbClr val="FF0000"/>
          </a:solidFill>
          <a:latin typeface="Times New Roman" pitchFamily="18" charset="0"/>
        </a:defRPr>
      </a:lvl8pPr>
      <a:lvl9pPr marL="1828800" algn="ctr" rtl="0" fontAlgn="base">
        <a:spcBef>
          <a:spcPct val="0"/>
        </a:spcBef>
        <a:spcAft>
          <a:spcPct val="0"/>
        </a:spcAft>
        <a:defRPr sz="3600">
          <a:solidFill>
            <a:srgbClr val="FF0000"/>
          </a:solidFill>
          <a:latin typeface="Times New Roman" pitchFamily="18" charset="0"/>
        </a:defRPr>
      </a:lvl9pPr>
    </p:titleStyle>
    <p:bodyStyle>
      <a:lvl1pPr marL="609600" indent="-609600" algn="l" rtl="0" eaLnBrk="0" fontAlgn="b" hangingPunct="0">
        <a:spcBef>
          <a:spcPct val="20000"/>
        </a:spcBef>
        <a:spcAft>
          <a:spcPct val="0"/>
        </a:spcAft>
        <a:buClr>
          <a:srgbClr val="FF6600"/>
        </a:buClr>
        <a:buSzPct val="110000"/>
        <a:buFont typeface="Wingdings" pitchFamily="2" charset="2"/>
        <a:buChar char="n"/>
        <a:defRPr kumimoji="1" sz="2800">
          <a:solidFill>
            <a:srgbClr val="000099"/>
          </a:solidFill>
          <a:latin typeface="+mn-lt"/>
          <a:ea typeface="宋体" charset="0"/>
          <a:cs typeface="宋体" charset="0"/>
        </a:defRPr>
      </a:lvl1pPr>
      <a:lvl2pPr marL="990600" indent="-533400" algn="l" rtl="0" eaLnBrk="0" fontAlgn="base" hangingPunct="0">
        <a:spcBef>
          <a:spcPct val="20000"/>
        </a:spcBef>
        <a:spcAft>
          <a:spcPct val="0"/>
        </a:spcAft>
        <a:buClr>
          <a:srgbClr val="009900"/>
        </a:buClr>
        <a:buSzPct val="110000"/>
        <a:buFont typeface="Wingdings" pitchFamily="2" charset="2"/>
        <a:buChar char="u"/>
        <a:defRPr kumimoji="1" sz="2400">
          <a:solidFill>
            <a:schemeClr val="tx1"/>
          </a:solidFill>
          <a:latin typeface="+mn-lt"/>
          <a:ea typeface="宋体" charset="0"/>
        </a:defRPr>
      </a:lvl2pPr>
      <a:lvl3pPr marL="1371600" indent="-457200" algn="l" rtl="0" eaLnBrk="0" fontAlgn="base" hangingPunct="0">
        <a:spcBef>
          <a:spcPct val="20000"/>
        </a:spcBef>
        <a:spcAft>
          <a:spcPct val="0"/>
        </a:spcAft>
        <a:buClr>
          <a:srgbClr val="0000FF"/>
        </a:buClr>
        <a:buSzPct val="110000"/>
        <a:buFont typeface="Wingdings" pitchFamily="2" charset="2"/>
        <a:buChar char="Ø"/>
        <a:defRPr kumimoji="1" sz="2400">
          <a:solidFill>
            <a:schemeClr val="tx1"/>
          </a:solidFill>
          <a:latin typeface="+mn-lt"/>
          <a:ea typeface="宋体" charset="0"/>
        </a:defRPr>
      </a:lvl3pPr>
      <a:lvl4pPr marL="1752600" indent="-381000" algn="l" rtl="0" eaLnBrk="0" fontAlgn="base" hangingPunct="0">
        <a:spcBef>
          <a:spcPct val="20000"/>
        </a:spcBef>
        <a:spcAft>
          <a:spcPct val="0"/>
        </a:spcAft>
        <a:buClr>
          <a:schemeClr val="accent2"/>
        </a:buClr>
        <a:buSzPct val="110000"/>
        <a:buChar char="–"/>
        <a:defRPr kumimoji="1" sz="2000">
          <a:solidFill>
            <a:schemeClr val="tx1"/>
          </a:solidFill>
          <a:latin typeface="+mj-lt"/>
          <a:ea typeface="宋体" charset="0"/>
        </a:defRPr>
      </a:lvl4pPr>
      <a:lvl5pPr marL="2209800" indent="-381000" algn="l" rtl="0" eaLnBrk="0" fontAlgn="base" hangingPunct="0">
        <a:spcBef>
          <a:spcPct val="20000"/>
        </a:spcBef>
        <a:spcAft>
          <a:spcPct val="0"/>
        </a:spcAft>
        <a:buClr>
          <a:schemeClr val="accent2"/>
        </a:buClr>
        <a:buSzPct val="110000"/>
        <a:buChar char="»"/>
        <a:defRPr kumimoji="1" sz="2000">
          <a:solidFill>
            <a:schemeClr val="tx1"/>
          </a:solidFill>
          <a:latin typeface="+mj-lt"/>
          <a:ea typeface="宋体" charset="0"/>
        </a:defRPr>
      </a:lvl5pPr>
      <a:lvl6pPr marL="2667000" indent="-381000" algn="l" rtl="0" fontAlgn="base">
        <a:spcBef>
          <a:spcPct val="20000"/>
        </a:spcBef>
        <a:spcAft>
          <a:spcPct val="0"/>
        </a:spcAft>
        <a:buClr>
          <a:schemeClr val="accent2"/>
        </a:buClr>
        <a:buSzPct val="110000"/>
        <a:buChar char="»"/>
        <a:defRPr sz="2000">
          <a:solidFill>
            <a:schemeClr val="tx1"/>
          </a:solidFill>
          <a:latin typeface="+mj-lt"/>
        </a:defRPr>
      </a:lvl6pPr>
      <a:lvl7pPr marL="3124200" indent="-381000" algn="l" rtl="0" fontAlgn="base">
        <a:spcBef>
          <a:spcPct val="20000"/>
        </a:spcBef>
        <a:spcAft>
          <a:spcPct val="0"/>
        </a:spcAft>
        <a:buClr>
          <a:schemeClr val="accent2"/>
        </a:buClr>
        <a:buSzPct val="110000"/>
        <a:buChar char="»"/>
        <a:defRPr sz="2000">
          <a:solidFill>
            <a:schemeClr val="tx1"/>
          </a:solidFill>
          <a:latin typeface="+mj-lt"/>
        </a:defRPr>
      </a:lvl7pPr>
      <a:lvl8pPr marL="3581400" indent="-381000" algn="l" rtl="0" fontAlgn="base">
        <a:spcBef>
          <a:spcPct val="20000"/>
        </a:spcBef>
        <a:spcAft>
          <a:spcPct val="0"/>
        </a:spcAft>
        <a:buClr>
          <a:schemeClr val="accent2"/>
        </a:buClr>
        <a:buSzPct val="110000"/>
        <a:buChar char="»"/>
        <a:defRPr sz="2000">
          <a:solidFill>
            <a:schemeClr val="tx1"/>
          </a:solidFill>
          <a:latin typeface="+mj-lt"/>
        </a:defRPr>
      </a:lvl8pPr>
      <a:lvl9pPr marL="4038600" indent="-381000" algn="l" rtl="0" fontAlgn="base">
        <a:spcBef>
          <a:spcPct val="20000"/>
        </a:spcBef>
        <a:spcAft>
          <a:spcPct val="0"/>
        </a:spcAft>
        <a:buClr>
          <a:schemeClr val="accent2"/>
        </a:buClr>
        <a:buSzPct val="110000"/>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1.wmf"/></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a:xfrm>
            <a:off x="360363" y="2117725"/>
            <a:ext cx="8162925" cy="1042988"/>
          </a:xfrm>
        </p:spPr>
        <p:txBody>
          <a:bodyPr/>
          <a:lstStyle/>
          <a:p>
            <a:pPr eaLnBrk="1" hangingPunct="1">
              <a:lnSpc>
                <a:spcPct val="80000"/>
              </a:lnSpc>
              <a:buFontTx/>
              <a:buNone/>
            </a:pPr>
            <a:r>
              <a:rPr kumimoji="0" lang="en-US" altLang="zh-CN" sz="6600">
                <a:solidFill>
                  <a:srgbClr val="FF3300"/>
                </a:solidFill>
                <a:latin typeface="Times New Roman" pitchFamily="18" charset="0"/>
                <a:ea typeface="宋体" pitchFamily="2" charset="-122"/>
              </a:rPr>
              <a:t>1 Introduction </a:t>
            </a:r>
            <a:endParaRPr kumimoji="0" lang="en-US" altLang="zh-CN" sz="3600">
              <a:solidFill>
                <a:srgbClr val="FF3300"/>
              </a:solidFill>
              <a:latin typeface="Times New Roman" pitchFamily="18"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Communication Medium </a:t>
            </a:r>
          </a:p>
        </p:txBody>
      </p:sp>
      <p:sp>
        <p:nvSpPr>
          <p:cNvPr id="13315" name="Rectangle 3"/>
          <p:cNvSpPr>
            <a:spLocks noGrp="1" noChangeArrowheads="1"/>
          </p:cNvSpPr>
          <p:nvPr>
            <p:ph type="body" idx="1"/>
          </p:nvPr>
        </p:nvSpPr>
        <p:spPr/>
        <p:txBody>
          <a:bodyPr/>
          <a:lstStyle/>
          <a:p>
            <a:pPr eaLnBrk="1" hangingPunct="1"/>
            <a:r>
              <a:rPr kumimoji="0" lang="en-US" altLang="zh-CN">
                <a:ea typeface="宋体" pitchFamily="2" charset="-122"/>
              </a:rPr>
              <a:t>E-mail</a:t>
            </a:r>
          </a:p>
          <a:p>
            <a:pPr eaLnBrk="1" hangingPunct="1"/>
            <a:r>
              <a:rPr kumimoji="0" lang="en-US" altLang="zh-CN">
                <a:ea typeface="宋体" pitchFamily="2" charset="-122"/>
              </a:rPr>
              <a:t>Makes cooperation among far-flung groups of people easy </a:t>
            </a:r>
          </a:p>
          <a:p>
            <a:pPr eaLnBrk="1" hangingPunct="1"/>
            <a:r>
              <a:rPr kumimoji="0" lang="en-US" altLang="zh-CN">
                <a:ea typeface="宋体" pitchFamily="2" charset="-122"/>
              </a:rPr>
              <a:t>Videoconferencing </a:t>
            </a:r>
          </a:p>
          <a:p>
            <a:pPr lvl="1" eaLnBrk="1" hangingPunct="1"/>
            <a:endParaRPr kumimoji="0" lang="en-US" altLang="zh-CN">
              <a:ea typeface="宋体"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a:ea typeface="宋体" pitchFamily="2" charset="-122"/>
              </a:rPr>
              <a:t>RFID / Sensor network</a:t>
            </a:r>
            <a:endParaRPr lang="zh-CN" altLang="en-US">
              <a:ea typeface="宋体" pitchFamily="2" charset="-122"/>
            </a:endParaRPr>
          </a:p>
        </p:txBody>
      </p:sp>
      <p:pic>
        <p:nvPicPr>
          <p:cNvPr id="105475" name="图片 3"/>
          <p:cNvPicPr>
            <a:picLocks noChangeAspect="1"/>
          </p:cNvPicPr>
          <p:nvPr/>
        </p:nvPicPr>
        <p:blipFill>
          <a:blip r:embed="rId2">
            <a:extLst>
              <a:ext uri="{28A0092B-C50C-407E-A947-70E740481C1C}">
                <a14:useLocalDpi xmlns:a14="http://schemas.microsoft.com/office/drawing/2010/main" val="0"/>
              </a:ext>
            </a:extLst>
          </a:blip>
          <a:srcRect b="16438"/>
          <a:stretch>
            <a:fillRect/>
          </a:stretch>
        </p:blipFill>
        <p:spPr bwMode="auto">
          <a:xfrm>
            <a:off x="866775" y="857250"/>
            <a:ext cx="57213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图片 4"/>
          <p:cNvPicPr>
            <a:picLocks noChangeAspect="1"/>
          </p:cNvPicPr>
          <p:nvPr/>
        </p:nvPicPr>
        <p:blipFill>
          <a:blip r:embed="rId3">
            <a:extLst>
              <a:ext uri="{28A0092B-C50C-407E-A947-70E740481C1C}">
                <a14:useLocalDpi xmlns:a14="http://schemas.microsoft.com/office/drawing/2010/main" val="0"/>
              </a:ext>
            </a:extLst>
          </a:blip>
          <a:srcRect b="14949"/>
          <a:stretch>
            <a:fillRect/>
          </a:stretch>
        </p:blipFill>
        <p:spPr bwMode="auto">
          <a:xfrm>
            <a:off x="842963" y="3175000"/>
            <a:ext cx="5240337"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7163" y="157163"/>
            <a:ext cx="8794750" cy="696912"/>
          </a:xfrm>
        </p:spPr>
        <p:txBody>
          <a:bodyPr/>
          <a:lstStyle/>
          <a:p>
            <a:pPr eaLnBrk="1" hangingPunct="1"/>
            <a:r>
              <a:rPr lang="en-US" altLang="zh-CN" i="1">
                <a:ea typeface="宋体" pitchFamily="2" charset="-122"/>
              </a:rPr>
              <a:t>Connection-Oriented Networks </a:t>
            </a:r>
          </a:p>
        </p:txBody>
      </p:sp>
      <p:sp>
        <p:nvSpPr>
          <p:cNvPr id="106499" name="Rectangle 3"/>
          <p:cNvSpPr>
            <a:spLocks noGrp="1" noChangeArrowheads="1"/>
          </p:cNvSpPr>
          <p:nvPr>
            <p:ph type="body" idx="1"/>
          </p:nvPr>
        </p:nvSpPr>
        <p:spPr>
          <a:xfrm>
            <a:off x="265113" y="954088"/>
            <a:ext cx="8429625" cy="5692775"/>
          </a:xfrm>
        </p:spPr>
        <p:txBody>
          <a:bodyPr/>
          <a:lstStyle/>
          <a:p>
            <a:pPr eaLnBrk="1" hangingPunct="1">
              <a:lnSpc>
                <a:spcPct val="90000"/>
              </a:lnSpc>
            </a:pPr>
            <a:r>
              <a:rPr lang="en-US" altLang="zh-CN">
                <a:ea typeface="宋体" pitchFamily="2" charset="-122"/>
              </a:rPr>
              <a:t>X.25 (2.4K~64K)</a:t>
            </a:r>
          </a:p>
          <a:p>
            <a:pPr lvl="1" eaLnBrk="1" hangingPunct="1">
              <a:lnSpc>
                <a:spcPct val="90000"/>
              </a:lnSpc>
            </a:pPr>
            <a:r>
              <a:rPr lang="en-US" altLang="zh-CN">
                <a:ea typeface="宋体" pitchFamily="2" charset="-122"/>
              </a:rPr>
              <a:t>a computer first established a connection to the remote computer (Virtual Circuit)</a:t>
            </a:r>
          </a:p>
          <a:p>
            <a:pPr lvl="1" eaLnBrk="1" hangingPunct="1">
              <a:lnSpc>
                <a:spcPct val="90000"/>
              </a:lnSpc>
            </a:pPr>
            <a:r>
              <a:rPr lang="en-US" altLang="zh-CN">
                <a:ea typeface="宋体" pitchFamily="2" charset="-122"/>
              </a:rPr>
              <a:t>Data packet consists of a 3-byte header (VC#/seq#/ACK#) and up to 128 bytes of data.</a:t>
            </a:r>
          </a:p>
          <a:p>
            <a:pPr eaLnBrk="1" hangingPunct="1">
              <a:lnSpc>
                <a:spcPct val="90000"/>
              </a:lnSpc>
            </a:pPr>
            <a:r>
              <a:rPr lang="en-US" altLang="zh-CN">
                <a:ea typeface="宋体" pitchFamily="2" charset="-122"/>
              </a:rPr>
              <a:t>Frame Relay (9.6K~2M)</a:t>
            </a:r>
          </a:p>
          <a:p>
            <a:pPr lvl="1" eaLnBrk="1" hangingPunct="1">
              <a:lnSpc>
                <a:spcPct val="90000"/>
              </a:lnSpc>
            </a:pPr>
            <a:r>
              <a:rPr lang="en-US" altLang="zh-CN">
                <a:ea typeface="宋体" pitchFamily="2" charset="-122"/>
              </a:rPr>
              <a:t>a connection-oriented network with no error control and no flow control </a:t>
            </a:r>
          </a:p>
          <a:p>
            <a:pPr eaLnBrk="1" hangingPunct="1">
              <a:lnSpc>
                <a:spcPct val="90000"/>
              </a:lnSpc>
            </a:pPr>
            <a:r>
              <a:rPr lang="en-US" altLang="zh-CN">
                <a:ea typeface="宋体" pitchFamily="2" charset="-122"/>
              </a:rPr>
              <a:t>ATM (155M/622M)</a:t>
            </a:r>
          </a:p>
          <a:p>
            <a:pPr lvl="1" eaLnBrk="1" hangingPunct="1">
              <a:lnSpc>
                <a:spcPct val="90000"/>
              </a:lnSpc>
            </a:pPr>
            <a:r>
              <a:rPr lang="en-US" altLang="zh-CN">
                <a:ea typeface="宋体" pitchFamily="2" charset="-122"/>
              </a:rPr>
              <a:t>Transmit information in fixed-size packets called cells</a:t>
            </a:r>
          </a:p>
          <a:p>
            <a:pPr lvl="1" eaLnBrk="1" hangingPunct="1">
              <a:lnSpc>
                <a:spcPct val="90000"/>
              </a:lnSpc>
            </a:pPr>
            <a:r>
              <a:rPr lang="en-US" altLang="zh-CN">
                <a:ea typeface="宋体" pitchFamily="2" charset="-122"/>
              </a:rPr>
              <a:t>The cells are 53 bytes long, of which 5 bytes are header and 48 bytes are payload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subTitle" idx="1"/>
          </p:nvPr>
        </p:nvSpPr>
        <p:spPr>
          <a:xfrm>
            <a:off x="0" y="2066925"/>
            <a:ext cx="9144000"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1.6 Network Standardization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57163" y="0"/>
            <a:ext cx="8794750" cy="854075"/>
          </a:xfrm>
        </p:spPr>
        <p:txBody>
          <a:bodyPr/>
          <a:lstStyle/>
          <a:p>
            <a:pPr eaLnBrk="1" hangingPunct="1"/>
            <a:r>
              <a:rPr kumimoji="0" lang="en-US" altLang="zh-CN">
                <a:ea typeface="宋体" pitchFamily="2" charset="-122"/>
              </a:rPr>
              <a:t>Network Standardization</a:t>
            </a:r>
            <a:endParaRPr kumimoji="0" lang="zh-CN" altLang="en-US">
              <a:ea typeface="宋体" pitchFamily="2" charset="-122"/>
            </a:endParaRPr>
          </a:p>
        </p:txBody>
      </p:sp>
      <p:sp>
        <p:nvSpPr>
          <p:cNvPr id="108547" name="Rectangle 3"/>
          <p:cNvSpPr>
            <a:spLocks noGrp="1" noChangeArrowheads="1"/>
          </p:cNvSpPr>
          <p:nvPr>
            <p:ph type="body" idx="1"/>
          </p:nvPr>
        </p:nvSpPr>
        <p:spPr>
          <a:xfrm>
            <a:off x="169863" y="877888"/>
            <a:ext cx="8974137" cy="5980112"/>
          </a:xfrm>
        </p:spPr>
        <p:txBody>
          <a:bodyPr/>
          <a:lstStyle/>
          <a:p>
            <a:pPr eaLnBrk="1" hangingPunct="1"/>
            <a:r>
              <a:rPr kumimoji="0" lang="en-US" altLang="zh-CN">
                <a:ea typeface="宋体" pitchFamily="2" charset="-122"/>
              </a:rPr>
              <a:t>Telecommunications World </a:t>
            </a:r>
          </a:p>
          <a:p>
            <a:pPr lvl="1" eaLnBrk="1" hangingPunct="1"/>
            <a:r>
              <a:rPr kumimoji="0" lang="en-US" altLang="zh-CN">
                <a:ea typeface="宋体" pitchFamily="2" charset="-122"/>
              </a:rPr>
              <a:t>ITU </a:t>
            </a:r>
            <a:r>
              <a:rPr kumimoji="0" lang="en-US" altLang="zh-CN">
                <a:latin typeface="Times New Roman" pitchFamily="18" charset="0"/>
                <a:ea typeface="宋体" pitchFamily="2" charset="-122"/>
              </a:rPr>
              <a:t>(International Telecommunication Union)</a:t>
            </a:r>
          </a:p>
          <a:p>
            <a:pPr lvl="1" eaLnBrk="1" hangingPunct="1"/>
            <a:r>
              <a:rPr kumimoji="0" lang="en-US" altLang="zh-CN">
                <a:ea typeface="宋体" pitchFamily="2" charset="-122"/>
              </a:rPr>
              <a:t>Main sectors</a:t>
            </a:r>
          </a:p>
          <a:p>
            <a:pPr lvl="2" eaLnBrk="1" hangingPunct="1"/>
            <a:r>
              <a:rPr kumimoji="0" lang="en-US" altLang="zh-CN">
                <a:ea typeface="宋体" pitchFamily="2" charset="-122"/>
              </a:rPr>
              <a:t>Radio communications(ITU-R)</a:t>
            </a:r>
          </a:p>
          <a:p>
            <a:pPr lvl="2" eaLnBrk="1" hangingPunct="1"/>
            <a:r>
              <a:rPr kumimoji="0" lang="en-US" altLang="zh-CN">
                <a:ea typeface="宋体" pitchFamily="2" charset="-122"/>
              </a:rPr>
              <a:t>Telecommunications Standardization(ITU-T)</a:t>
            </a:r>
          </a:p>
          <a:p>
            <a:pPr lvl="3" eaLnBrk="1" hangingPunct="1">
              <a:buFontTx/>
              <a:buNone/>
            </a:pPr>
            <a:r>
              <a:rPr kumimoji="0" lang="en-US" altLang="zh-CN">
                <a:ea typeface="宋体" pitchFamily="2" charset="-122"/>
              </a:rPr>
              <a:t>CCITT, Comité Consultatif International Télégraphique et Téléphonique (1956-1993)</a:t>
            </a:r>
          </a:p>
          <a:p>
            <a:pPr lvl="2" eaLnBrk="1" hangingPunct="1"/>
            <a:r>
              <a:rPr kumimoji="0" lang="en-US" altLang="zh-CN">
                <a:ea typeface="宋体" pitchFamily="2" charset="-122"/>
              </a:rPr>
              <a:t>Development(ITU-D)</a:t>
            </a:r>
          </a:p>
          <a:p>
            <a:pPr eaLnBrk="1" hangingPunct="1"/>
            <a:r>
              <a:rPr kumimoji="0" lang="en-US" altLang="zh-CN">
                <a:ea typeface="宋体" pitchFamily="2" charset="-122"/>
              </a:rPr>
              <a:t>International Standards World</a:t>
            </a:r>
          </a:p>
          <a:p>
            <a:pPr lvl="1" eaLnBrk="1" hangingPunct="1"/>
            <a:r>
              <a:rPr kumimoji="0" lang="en-US" altLang="zh-CN">
                <a:latin typeface="Times New Roman" pitchFamily="18" charset="0"/>
                <a:ea typeface="宋体" pitchFamily="2" charset="-122"/>
              </a:rPr>
              <a:t>ISO (International Standards Organization</a:t>
            </a:r>
            <a:r>
              <a:rPr kumimoji="0" lang="en-US" altLang="zh-CN">
                <a:ea typeface="宋体" pitchFamily="2" charset="-122"/>
              </a:rPr>
              <a:t>)</a:t>
            </a:r>
          </a:p>
          <a:p>
            <a:pPr lvl="2" eaLnBrk="1" hangingPunct="1"/>
            <a:r>
              <a:rPr kumimoji="0" lang="en-US" altLang="zh-CN">
                <a:ea typeface="宋体" pitchFamily="2" charset="-122"/>
              </a:rPr>
              <a:t>ANSI (</a:t>
            </a:r>
            <a:r>
              <a:rPr kumimoji="0" lang="en-US" altLang="zh-CN">
                <a:latin typeface="Times New Roman" pitchFamily="18" charset="0"/>
                <a:ea typeface="宋体" pitchFamily="2" charset="-122"/>
              </a:rPr>
              <a:t>American National Standards Institute</a:t>
            </a:r>
            <a:r>
              <a:rPr kumimoji="0" lang="en-US" altLang="zh-CN">
                <a:ea typeface="宋体" pitchFamily="2" charset="-122"/>
              </a:rPr>
              <a:t>)</a:t>
            </a:r>
          </a:p>
          <a:p>
            <a:pPr lvl="1" eaLnBrk="1" hangingPunct="1"/>
            <a:r>
              <a:rPr kumimoji="0" lang="en-US" altLang="zh-CN">
                <a:ea typeface="宋体" pitchFamily="2" charset="-122"/>
              </a:rPr>
              <a:t>IEEE (</a:t>
            </a:r>
            <a:r>
              <a:rPr kumimoji="0" lang="en-US" altLang="zh-CN">
                <a:latin typeface="Times New Roman" pitchFamily="18" charset="0"/>
                <a:ea typeface="宋体" pitchFamily="2" charset="-122"/>
              </a:rPr>
              <a:t>Institute of Electrical and Electronics Engineers</a:t>
            </a:r>
            <a:r>
              <a:rPr kumimoji="0" lang="en-US" altLang="zh-CN">
                <a:ea typeface="宋体" pitchFamily="2" charset="-122"/>
              </a:rPr>
              <a:t>) </a:t>
            </a:r>
            <a:endParaRPr kumimoji="0" lang="zh-CN" altLang="en-US">
              <a:ea typeface="宋体"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57163" y="0"/>
            <a:ext cx="8794750" cy="854075"/>
          </a:xfrm>
        </p:spPr>
        <p:txBody>
          <a:bodyPr/>
          <a:lstStyle/>
          <a:p>
            <a:pPr eaLnBrk="1" hangingPunct="1"/>
            <a:r>
              <a:rPr kumimoji="0" lang="en-US" altLang="zh-CN">
                <a:ea typeface="宋体" pitchFamily="2" charset="-122"/>
              </a:rPr>
              <a:t>Internet Standards World </a:t>
            </a:r>
            <a:endParaRPr kumimoji="0" lang="zh-CN" altLang="en-US">
              <a:ea typeface="宋体" pitchFamily="2" charset="-122"/>
            </a:endParaRPr>
          </a:p>
        </p:txBody>
      </p:sp>
      <p:sp>
        <p:nvSpPr>
          <p:cNvPr id="109571" name="Rectangle 3"/>
          <p:cNvSpPr>
            <a:spLocks noGrp="1" noChangeArrowheads="1"/>
          </p:cNvSpPr>
          <p:nvPr>
            <p:ph type="body" idx="1"/>
          </p:nvPr>
        </p:nvSpPr>
        <p:spPr>
          <a:xfrm>
            <a:off x="169863" y="877888"/>
            <a:ext cx="8974137" cy="5980112"/>
          </a:xfrm>
        </p:spPr>
        <p:txBody>
          <a:bodyPr/>
          <a:lstStyle/>
          <a:p>
            <a:pPr eaLnBrk="1" hangingPunct="1"/>
            <a:r>
              <a:rPr kumimoji="0" lang="en-US" altLang="zh-CN" sz="2400">
                <a:latin typeface="Times New Roman" pitchFamily="18" charset="0"/>
                <a:ea typeface="黑体" pitchFamily="49" charset="-122"/>
              </a:rPr>
              <a:t>Internet</a:t>
            </a:r>
            <a:r>
              <a:rPr kumimoji="0" lang="zh-CN" altLang="en-US" sz="2400">
                <a:latin typeface="Times New Roman" pitchFamily="18" charset="0"/>
                <a:ea typeface="黑体" pitchFamily="49" charset="-122"/>
              </a:rPr>
              <a:t>协会（</a:t>
            </a:r>
            <a:r>
              <a:rPr kumimoji="0" lang="en-US" altLang="zh-CN" sz="2400">
                <a:latin typeface="Times New Roman" pitchFamily="18" charset="0"/>
                <a:ea typeface="黑体" pitchFamily="49" charset="-122"/>
              </a:rPr>
              <a:t>ISOC</a:t>
            </a:r>
            <a:r>
              <a:rPr kumimoji="0" lang="zh-CN" altLang="en-US" sz="2400">
                <a:latin typeface="Times New Roman" pitchFamily="18" charset="0"/>
                <a:ea typeface="黑体" pitchFamily="49" charset="-122"/>
              </a:rPr>
              <a:t>，</a:t>
            </a:r>
            <a:r>
              <a:rPr kumimoji="0" lang="en-US" altLang="zh-CN" sz="2400">
                <a:latin typeface="Times New Roman" pitchFamily="18" charset="0"/>
                <a:ea typeface="黑体" pitchFamily="49" charset="-122"/>
              </a:rPr>
              <a:t>Internet Society</a:t>
            </a:r>
            <a:r>
              <a:rPr kumimoji="0" lang="zh-CN" altLang="en-US" sz="2400">
                <a:latin typeface="Times New Roman" pitchFamily="18" charset="0"/>
                <a:ea typeface="黑体" pitchFamily="49" charset="-122"/>
              </a:rPr>
              <a:t>）</a:t>
            </a:r>
          </a:p>
          <a:p>
            <a:pPr lvl="1" eaLnBrk="1" hangingPunct="1"/>
            <a:r>
              <a:rPr kumimoji="0" lang="zh-CN" altLang="en-US" sz="2000">
                <a:latin typeface="Times New Roman" pitchFamily="18" charset="0"/>
                <a:ea typeface="黑体" pitchFamily="49" charset="-122"/>
              </a:rPr>
              <a:t>推动、支持和促进</a:t>
            </a:r>
            <a:r>
              <a:rPr kumimoji="0" lang="en-US" altLang="zh-CN" sz="2000">
                <a:latin typeface="Times New Roman" pitchFamily="18" charset="0"/>
                <a:ea typeface="黑体" pitchFamily="49" charset="-122"/>
              </a:rPr>
              <a:t>Internet</a:t>
            </a:r>
            <a:r>
              <a:rPr kumimoji="0" lang="zh-CN" altLang="en-US" sz="2000">
                <a:latin typeface="Times New Roman" pitchFamily="18" charset="0"/>
                <a:ea typeface="黑体" pitchFamily="49" charset="-122"/>
              </a:rPr>
              <a:t>不断增长和发展的专业组织</a:t>
            </a:r>
          </a:p>
          <a:p>
            <a:pPr lvl="1" eaLnBrk="1" hangingPunct="1"/>
            <a:r>
              <a:rPr kumimoji="0" lang="zh-CN" altLang="en-US" sz="2000">
                <a:latin typeface="Times New Roman" pitchFamily="18" charset="0"/>
                <a:ea typeface="黑体" pitchFamily="49" charset="-122"/>
              </a:rPr>
              <a:t>它把</a:t>
            </a:r>
            <a:r>
              <a:rPr kumimoji="0" lang="en-US" altLang="zh-CN" sz="2000">
                <a:latin typeface="Times New Roman" pitchFamily="18" charset="0"/>
                <a:ea typeface="黑体" pitchFamily="49" charset="-122"/>
              </a:rPr>
              <a:t>Internet</a:t>
            </a:r>
            <a:r>
              <a:rPr kumimoji="0" lang="zh-CN" altLang="en-US" sz="2000">
                <a:latin typeface="Times New Roman" pitchFamily="18" charset="0"/>
                <a:ea typeface="黑体" pitchFamily="49" charset="-122"/>
              </a:rPr>
              <a:t>作为全球研究通信的基础设施</a:t>
            </a:r>
          </a:p>
          <a:p>
            <a:pPr eaLnBrk="1" hangingPunct="1"/>
            <a:r>
              <a:rPr kumimoji="0" lang="zh-CN" altLang="en-US" sz="2400">
                <a:latin typeface="Times New Roman" pitchFamily="18" charset="0"/>
                <a:ea typeface="黑体" pitchFamily="49" charset="-122"/>
              </a:rPr>
              <a:t>体系结构委员会（</a:t>
            </a:r>
            <a:r>
              <a:rPr kumimoji="0" lang="en-US" altLang="zh-CN" sz="2400">
                <a:latin typeface="Times New Roman" pitchFamily="18" charset="0"/>
                <a:ea typeface="黑体" pitchFamily="49" charset="-122"/>
              </a:rPr>
              <a:t>IAB</a:t>
            </a:r>
            <a:r>
              <a:rPr kumimoji="0" lang="zh-CN" altLang="en-US" sz="2400">
                <a:latin typeface="Times New Roman" pitchFamily="18" charset="0"/>
                <a:ea typeface="黑体" pitchFamily="49" charset="-122"/>
              </a:rPr>
              <a:t>，</a:t>
            </a:r>
            <a:r>
              <a:rPr kumimoji="0" lang="en-US" altLang="zh-CN" sz="2400">
                <a:latin typeface="Times New Roman" pitchFamily="18" charset="0"/>
                <a:ea typeface="黑体" pitchFamily="49" charset="-122"/>
              </a:rPr>
              <a:t>Internet Architecture Board</a:t>
            </a:r>
            <a:r>
              <a:rPr kumimoji="0" lang="zh-CN" altLang="en-US" sz="2400">
                <a:latin typeface="Times New Roman" pitchFamily="18" charset="0"/>
                <a:ea typeface="黑体" pitchFamily="49" charset="-122"/>
              </a:rPr>
              <a:t>）</a:t>
            </a:r>
          </a:p>
          <a:p>
            <a:pPr lvl="1" eaLnBrk="1" hangingPunct="1"/>
            <a:r>
              <a:rPr kumimoji="0" lang="zh-CN" altLang="en-US" sz="2000">
                <a:latin typeface="Times New Roman" pitchFamily="18" charset="0"/>
                <a:ea typeface="黑体" pitchFamily="49" charset="-122"/>
              </a:rPr>
              <a:t>技术监督和协调的机构。它由国际上来自不同专业的</a:t>
            </a:r>
            <a:r>
              <a:rPr kumimoji="0" lang="en-US" altLang="zh-CN" sz="2000">
                <a:latin typeface="Times New Roman" pitchFamily="18" charset="0"/>
                <a:ea typeface="黑体" pitchFamily="49" charset="-122"/>
              </a:rPr>
              <a:t>1 5</a:t>
            </a:r>
            <a:r>
              <a:rPr kumimoji="0" lang="zh-CN" altLang="en-US" sz="2000">
                <a:latin typeface="Times New Roman" pitchFamily="18" charset="0"/>
                <a:ea typeface="黑体" pitchFamily="49" charset="-122"/>
              </a:rPr>
              <a:t>个志愿者组成，其职能是负责</a:t>
            </a:r>
            <a:r>
              <a:rPr kumimoji="0" lang="en-US" altLang="zh-CN" sz="2000">
                <a:latin typeface="Times New Roman" pitchFamily="18" charset="0"/>
                <a:ea typeface="黑体" pitchFamily="49" charset="-122"/>
              </a:rPr>
              <a:t>Internet</a:t>
            </a:r>
            <a:r>
              <a:rPr kumimoji="0" lang="zh-CN" altLang="en-US" sz="2000">
                <a:latin typeface="Times New Roman" pitchFamily="18" charset="0"/>
                <a:ea typeface="黑体" pitchFamily="49" charset="-122"/>
              </a:rPr>
              <a:t>标准的最后编辑和技术审核</a:t>
            </a:r>
          </a:p>
          <a:p>
            <a:pPr eaLnBrk="1" hangingPunct="1"/>
            <a:r>
              <a:rPr kumimoji="0" lang="zh-CN" altLang="en-US" sz="2400">
                <a:latin typeface="Times New Roman" pitchFamily="18" charset="0"/>
                <a:ea typeface="黑体" pitchFamily="49" charset="-122"/>
              </a:rPr>
              <a:t>工程任务组（</a:t>
            </a:r>
            <a:r>
              <a:rPr kumimoji="0" lang="en-US" altLang="zh-CN" sz="2400">
                <a:latin typeface="Times New Roman" pitchFamily="18" charset="0"/>
                <a:ea typeface="黑体" pitchFamily="49" charset="-122"/>
              </a:rPr>
              <a:t>IETF</a:t>
            </a:r>
            <a:r>
              <a:rPr kumimoji="0" lang="zh-CN" altLang="en-US" sz="2400">
                <a:latin typeface="Times New Roman" pitchFamily="18" charset="0"/>
                <a:ea typeface="黑体" pitchFamily="49" charset="-122"/>
              </a:rPr>
              <a:t>，</a:t>
            </a:r>
            <a:r>
              <a:rPr kumimoji="0" lang="en-US" altLang="zh-CN" sz="2400">
                <a:latin typeface="Times New Roman" pitchFamily="18" charset="0"/>
                <a:ea typeface="黑体" pitchFamily="49" charset="-122"/>
              </a:rPr>
              <a:t>Internet Engineering Task Force</a:t>
            </a:r>
            <a:r>
              <a:rPr kumimoji="0" lang="zh-CN" altLang="en-US" sz="2400">
                <a:latin typeface="Times New Roman" pitchFamily="18" charset="0"/>
                <a:ea typeface="黑体" pitchFamily="49" charset="-122"/>
              </a:rPr>
              <a:t>）</a:t>
            </a:r>
          </a:p>
          <a:p>
            <a:pPr lvl="1" eaLnBrk="1" hangingPunct="1"/>
            <a:r>
              <a:rPr kumimoji="0" lang="zh-CN" altLang="en-US" sz="2000">
                <a:latin typeface="Times New Roman" pitchFamily="18" charset="0"/>
                <a:ea typeface="黑体" pitchFamily="49" charset="-122"/>
              </a:rPr>
              <a:t>面向近期标准的组织，它分为</a:t>
            </a:r>
            <a:r>
              <a:rPr kumimoji="0" lang="en-US" altLang="zh-CN" sz="2000">
                <a:latin typeface="Times New Roman" pitchFamily="18" charset="0"/>
                <a:ea typeface="黑体" pitchFamily="49" charset="-122"/>
              </a:rPr>
              <a:t>9</a:t>
            </a:r>
            <a:r>
              <a:rPr kumimoji="0" lang="zh-CN" altLang="en-US" sz="2000">
                <a:latin typeface="Times New Roman" pitchFamily="18" charset="0"/>
                <a:ea typeface="黑体" pitchFamily="49" charset="-122"/>
              </a:rPr>
              <a:t>个领域（应用、寻径和寻址、安全等等）。</a:t>
            </a:r>
            <a:r>
              <a:rPr kumimoji="0" lang="en-US" altLang="zh-CN" sz="2000">
                <a:latin typeface="Times New Roman" pitchFamily="18" charset="0"/>
                <a:ea typeface="黑体" pitchFamily="49" charset="-122"/>
              </a:rPr>
              <a:t>IETF</a:t>
            </a:r>
            <a:r>
              <a:rPr kumimoji="0" lang="zh-CN" altLang="en-US" sz="2000">
                <a:latin typeface="Times New Roman" pitchFamily="18" charset="0"/>
                <a:ea typeface="黑体" pitchFamily="49" charset="-122"/>
              </a:rPr>
              <a:t>开发成为</a:t>
            </a:r>
            <a:r>
              <a:rPr kumimoji="0" lang="en-US" altLang="zh-CN" sz="2000">
                <a:latin typeface="Times New Roman" pitchFamily="18" charset="0"/>
                <a:ea typeface="黑体" pitchFamily="49" charset="-122"/>
              </a:rPr>
              <a:t>Internet</a:t>
            </a:r>
            <a:r>
              <a:rPr kumimoji="0" lang="zh-CN" altLang="en-US" sz="2000">
                <a:latin typeface="Times New Roman" pitchFamily="18" charset="0"/>
                <a:ea typeface="黑体" pitchFamily="49" charset="-122"/>
              </a:rPr>
              <a:t>标准的规范</a:t>
            </a:r>
          </a:p>
          <a:p>
            <a:pPr eaLnBrk="1" hangingPunct="1"/>
            <a:r>
              <a:rPr kumimoji="0" lang="zh-CN" altLang="en-US" sz="2400">
                <a:latin typeface="Times New Roman" pitchFamily="18" charset="0"/>
                <a:ea typeface="黑体" pitchFamily="49" charset="-122"/>
              </a:rPr>
              <a:t>研究任务组（</a:t>
            </a:r>
            <a:r>
              <a:rPr kumimoji="0" lang="en-US" altLang="zh-CN" sz="2400">
                <a:latin typeface="Times New Roman" pitchFamily="18" charset="0"/>
                <a:ea typeface="黑体" pitchFamily="49" charset="-122"/>
              </a:rPr>
              <a:t>IRTF</a:t>
            </a:r>
            <a:r>
              <a:rPr kumimoji="0" lang="zh-CN" altLang="en-US" sz="2400">
                <a:latin typeface="Times New Roman" pitchFamily="18" charset="0"/>
                <a:ea typeface="黑体" pitchFamily="49" charset="-122"/>
              </a:rPr>
              <a:t>，</a:t>
            </a:r>
            <a:r>
              <a:rPr kumimoji="0" lang="en-US" altLang="zh-CN" sz="2400">
                <a:latin typeface="Times New Roman" pitchFamily="18" charset="0"/>
                <a:ea typeface="黑体" pitchFamily="49" charset="-122"/>
              </a:rPr>
              <a:t>Internet Research Task Force</a:t>
            </a:r>
            <a:r>
              <a:rPr kumimoji="0" lang="zh-CN" altLang="en-US" sz="2400">
                <a:latin typeface="Times New Roman" pitchFamily="18" charset="0"/>
                <a:ea typeface="黑体" pitchFamily="49" charset="-122"/>
              </a:rPr>
              <a:t>）</a:t>
            </a:r>
          </a:p>
          <a:p>
            <a:pPr lvl="1" eaLnBrk="1" hangingPunct="1"/>
            <a:r>
              <a:rPr kumimoji="0" lang="zh-CN" altLang="en-US" sz="2000">
                <a:latin typeface="Times New Roman" pitchFamily="18" charset="0"/>
                <a:ea typeface="黑体" pitchFamily="49" charset="-122"/>
              </a:rPr>
              <a:t>主要对长远的项目进行研究</a:t>
            </a:r>
            <a:endParaRPr kumimoji="0" lang="en-US" altLang="zh-CN" sz="2000">
              <a:latin typeface="Times New Roman" pitchFamily="18" charset="0"/>
              <a:ea typeface="黑体" pitchFamily="49" charset="-122"/>
            </a:endParaRPr>
          </a:p>
          <a:p>
            <a:pPr eaLnBrk="1" hangingPunct="1"/>
            <a:r>
              <a:rPr kumimoji="0" lang="en-US" altLang="zh-CN" sz="2400">
                <a:latin typeface="Times New Roman" pitchFamily="18" charset="0"/>
                <a:ea typeface="黑体" pitchFamily="49" charset="-122"/>
              </a:rPr>
              <a:t>IRTF</a:t>
            </a:r>
            <a:r>
              <a:rPr kumimoji="0" lang="zh-CN" altLang="en-US" sz="2400">
                <a:latin typeface="Times New Roman" pitchFamily="18" charset="0"/>
                <a:ea typeface="黑体" pitchFamily="49" charset="-122"/>
              </a:rPr>
              <a:t>和</a:t>
            </a:r>
            <a:r>
              <a:rPr kumimoji="0" lang="en-US" altLang="zh-CN" sz="2400">
                <a:latin typeface="Times New Roman" pitchFamily="18" charset="0"/>
                <a:ea typeface="黑体" pitchFamily="49" charset="-122"/>
              </a:rPr>
              <a:t>IETF</a:t>
            </a:r>
            <a:r>
              <a:rPr kumimoji="0" lang="zh-CN" altLang="en-US" sz="2400">
                <a:latin typeface="Times New Roman" pitchFamily="18" charset="0"/>
                <a:ea typeface="黑体" pitchFamily="49" charset="-122"/>
              </a:rPr>
              <a:t>隶属于</a:t>
            </a:r>
            <a:r>
              <a:rPr kumimoji="0" lang="en-US" altLang="zh-CN" sz="2400">
                <a:latin typeface="Times New Roman" pitchFamily="18" charset="0"/>
                <a:ea typeface="黑体" pitchFamily="49" charset="-122"/>
              </a:rPr>
              <a:t>IAB</a:t>
            </a:r>
            <a:r>
              <a:rPr kumimoji="0" lang="zh-CN" altLang="en-US" sz="2400">
                <a:latin typeface="Times New Roman" pitchFamily="18" charset="0"/>
                <a:ea typeface="黑体" pitchFamily="49" charset="-122"/>
              </a:rPr>
              <a:t>， </a:t>
            </a:r>
            <a:r>
              <a:rPr kumimoji="0" lang="en-US" altLang="zh-CN" sz="2400">
                <a:latin typeface="Times New Roman" pitchFamily="18" charset="0"/>
                <a:ea typeface="黑体" pitchFamily="49" charset="-122"/>
              </a:rPr>
              <a:t>IAB</a:t>
            </a:r>
            <a:r>
              <a:rPr kumimoji="0" lang="zh-CN" altLang="en-US" sz="2400">
                <a:latin typeface="Times New Roman" pitchFamily="18" charset="0"/>
                <a:ea typeface="黑体" pitchFamily="49" charset="-122"/>
              </a:rPr>
              <a:t>隶属于</a:t>
            </a:r>
            <a:r>
              <a:rPr kumimoji="0" lang="en-US" altLang="zh-CN" sz="2400">
                <a:latin typeface="Times New Roman" pitchFamily="18" charset="0"/>
                <a:ea typeface="黑体" pitchFamily="49" charset="-122"/>
              </a:rPr>
              <a:t>ISOC</a:t>
            </a:r>
          </a:p>
          <a:p>
            <a:pPr lvl="1" eaLnBrk="1" hangingPunct="1"/>
            <a:r>
              <a:rPr kumimoji="0" lang="zh-CN" altLang="en-US" sz="2000">
                <a:latin typeface="Times New Roman" pitchFamily="18" charset="0"/>
                <a:ea typeface="黑体" pitchFamily="49" charset="-122"/>
              </a:rPr>
              <a:t>所有关于</a:t>
            </a:r>
            <a:r>
              <a:rPr kumimoji="0" lang="en-US" altLang="zh-CN" sz="2000">
                <a:latin typeface="Times New Roman" pitchFamily="18" charset="0"/>
                <a:ea typeface="黑体" pitchFamily="49" charset="-122"/>
              </a:rPr>
              <a:t>Internet</a:t>
            </a:r>
            <a:r>
              <a:rPr kumimoji="0" lang="zh-CN" altLang="en-US" sz="2000">
                <a:latin typeface="Times New Roman" pitchFamily="18" charset="0"/>
                <a:ea typeface="黑体" pitchFamily="49" charset="-122"/>
              </a:rPr>
              <a:t>的标准都以</a:t>
            </a:r>
            <a:r>
              <a:rPr kumimoji="0" lang="en-US" altLang="zh-CN" sz="2000">
                <a:latin typeface="Times New Roman" pitchFamily="18" charset="0"/>
                <a:ea typeface="黑体" pitchFamily="49" charset="-122"/>
              </a:rPr>
              <a:t>RFC(Request for Comment)</a:t>
            </a:r>
            <a:r>
              <a:rPr kumimoji="0" lang="zh-CN" altLang="en-US" sz="2000">
                <a:latin typeface="Times New Roman" pitchFamily="18" charset="0"/>
                <a:ea typeface="黑体" pitchFamily="49" charset="-122"/>
              </a:rPr>
              <a:t>文档出版</a:t>
            </a:r>
          </a:p>
          <a:p>
            <a:pPr lvl="1" eaLnBrk="1" hangingPunct="1"/>
            <a:r>
              <a:rPr kumimoji="0" lang="en-US" altLang="zh-CN" sz="2000">
                <a:latin typeface="Times New Roman" pitchFamily="18" charset="0"/>
                <a:ea typeface="黑体" pitchFamily="49" charset="-122"/>
              </a:rPr>
              <a:t>Proposed Standard-&gt;Draft Standard-&gt;Internet Standard </a:t>
            </a:r>
            <a:endParaRPr kumimoji="0" lang="zh-CN" altLang="en-US" sz="2000">
              <a:latin typeface="Times New Roman" pitchFamily="18" charset="0"/>
              <a:ea typeface="黑体"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250825"/>
            <a:ext cx="9144000" cy="1143000"/>
          </a:xfrm>
        </p:spPr>
        <p:txBody>
          <a:bodyPr/>
          <a:lstStyle/>
          <a:p>
            <a:pPr eaLnBrk="1" hangingPunct="1"/>
            <a:r>
              <a:rPr kumimoji="0" lang="en-US" altLang="zh-CN">
                <a:ea typeface="宋体" pitchFamily="2" charset="-122"/>
              </a:rPr>
              <a:t>IEEE 802 Standards</a:t>
            </a:r>
          </a:p>
        </p:txBody>
      </p:sp>
      <p:sp>
        <p:nvSpPr>
          <p:cNvPr id="110595" name="Text Box 4"/>
          <p:cNvSpPr txBox="1">
            <a:spLocks noChangeArrowheads="1"/>
          </p:cNvSpPr>
          <p:nvPr/>
        </p:nvSpPr>
        <p:spPr bwMode="auto">
          <a:xfrm>
            <a:off x="514350" y="5519738"/>
            <a:ext cx="7473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eaLnBrk="1" fontAlgn="base" hangingPunct="1">
              <a:spcBef>
                <a:spcPct val="50000"/>
              </a:spcBef>
              <a:buClrTx/>
              <a:buSzTx/>
              <a:buFontTx/>
              <a:buNone/>
            </a:pPr>
            <a:r>
              <a:rPr kumimoji="0" lang="en-US" altLang="zh-CN" sz="2400">
                <a:solidFill>
                  <a:schemeClr val="tx1"/>
                </a:solidFill>
                <a:latin typeface="Times New Roman" pitchFamily="18" charset="0"/>
              </a:rPr>
              <a:t>The 802 working groups.  The important ones are marked with *.  The ones marked with </a:t>
            </a:r>
            <a:r>
              <a:rPr kumimoji="0" lang="en-US" altLang="zh-CN" sz="2400">
                <a:solidFill>
                  <a:schemeClr val="tx1"/>
                </a:solidFill>
                <a:latin typeface="Times New Roman" pitchFamily="18" charset="0"/>
                <a:sym typeface="Wingdings" pitchFamily="2" charset="2"/>
              </a:rPr>
              <a:t> are hibernating.  The one marked with  † gave up.</a:t>
            </a:r>
          </a:p>
        </p:txBody>
      </p:sp>
      <p:pic>
        <p:nvPicPr>
          <p:cNvPr id="110596"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466725"/>
            <a:ext cx="63944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kumimoji="0" lang="en-US" altLang="zh-CN">
                <a:ea typeface="宋体" pitchFamily="2" charset="-122"/>
              </a:rPr>
              <a:t>Metric Units</a:t>
            </a:r>
          </a:p>
        </p:txBody>
      </p:sp>
      <p:sp>
        <p:nvSpPr>
          <p:cNvPr id="111619" name="Rectangle 3"/>
          <p:cNvSpPr>
            <a:spLocks noGrp="1" noChangeArrowheads="1"/>
          </p:cNvSpPr>
          <p:nvPr>
            <p:ph type="body" idx="1"/>
          </p:nvPr>
        </p:nvSpPr>
        <p:spPr>
          <a:xfrm>
            <a:off x="0" y="4197350"/>
            <a:ext cx="9144000" cy="1227138"/>
          </a:xfrm>
        </p:spPr>
        <p:txBody>
          <a:bodyPr/>
          <a:lstStyle/>
          <a:p>
            <a:pPr eaLnBrk="1" hangingPunct="1">
              <a:lnSpc>
                <a:spcPct val="90000"/>
              </a:lnSpc>
              <a:buFont typeface="Wingdings" pitchFamily="2" charset="2"/>
              <a:buNone/>
            </a:pPr>
            <a:r>
              <a:rPr kumimoji="0" lang="en-US" altLang="zh-CN" sz="2000">
                <a:ea typeface="宋体" pitchFamily="2" charset="-122"/>
              </a:rPr>
              <a:t>The principal metric prefixes</a:t>
            </a:r>
          </a:p>
          <a:p>
            <a:pPr eaLnBrk="1" hangingPunct="1">
              <a:lnSpc>
                <a:spcPct val="90000"/>
              </a:lnSpc>
              <a:buFont typeface="Wingdings" pitchFamily="2" charset="2"/>
              <a:buNone/>
            </a:pPr>
            <a:r>
              <a:rPr kumimoji="0" lang="en-US" altLang="zh-CN" sz="2000">
                <a:ea typeface="宋体" pitchFamily="2" charset="-122"/>
              </a:rPr>
              <a:t>milli and micro both begin with the letter ''m',  Normally, ''m'' is for milli and ''µ'' (the Greek letter mu) is for micro </a:t>
            </a:r>
          </a:p>
        </p:txBody>
      </p:sp>
      <p:pic>
        <p:nvPicPr>
          <p:cNvPr id="111620" name="Picture 4" descr="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966788"/>
            <a:ext cx="852487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kumimoji="0" lang="en-US" altLang="zh-CN">
                <a:latin typeface="Verdana" pitchFamily="34" charset="0"/>
                <a:ea typeface="宋体" pitchFamily="2" charset="-122"/>
              </a:rPr>
              <a:t>Highlights</a:t>
            </a:r>
          </a:p>
        </p:txBody>
      </p:sp>
      <p:sp>
        <p:nvSpPr>
          <p:cNvPr id="112643" name="Rectangle 3"/>
          <p:cNvSpPr>
            <a:spLocks noGrp="1" noChangeArrowheads="1"/>
          </p:cNvSpPr>
          <p:nvPr>
            <p:ph type="body" idx="1"/>
          </p:nvPr>
        </p:nvSpPr>
        <p:spPr>
          <a:xfrm>
            <a:off x="827088" y="904875"/>
            <a:ext cx="7620000" cy="5581650"/>
          </a:xfrm>
        </p:spPr>
        <p:txBody>
          <a:bodyPr/>
          <a:lstStyle/>
          <a:p>
            <a:pPr>
              <a:buClr>
                <a:srgbClr val="FF9900"/>
              </a:buClr>
            </a:pPr>
            <a:r>
              <a:rPr kumimoji="0" lang="en-US" altLang="zh-CN" sz="3200">
                <a:ea typeface="宋体" pitchFamily="2" charset="-122"/>
              </a:rPr>
              <a:t>purpose</a:t>
            </a:r>
            <a:r>
              <a:rPr kumimoji="0" lang="zh-CN" altLang="en-US" sz="3200">
                <a:ea typeface="宋体" pitchFamily="2" charset="-122"/>
              </a:rPr>
              <a:t>        </a:t>
            </a:r>
          </a:p>
          <a:p>
            <a:pPr>
              <a:buClr>
                <a:srgbClr val="FF9900"/>
              </a:buClr>
            </a:pPr>
            <a:r>
              <a:rPr kumimoji="0" lang="en-US" altLang="zh-CN" sz="3200">
                <a:ea typeface="宋体" pitchFamily="2" charset="-122"/>
              </a:rPr>
              <a:t>subnet </a:t>
            </a:r>
          </a:p>
          <a:p>
            <a:pPr>
              <a:buClr>
                <a:srgbClr val="FF9900"/>
              </a:buClr>
            </a:pPr>
            <a:r>
              <a:rPr kumimoji="0" lang="en-US" altLang="zh-CN" sz="3200">
                <a:solidFill>
                  <a:srgbClr val="FF6600"/>
                </a:solidFill>
                <a:ea typeface="宋体" pitchFamily="2" charset="-122"/>
              </a:rPr>
              <a:t>classification</a:t>
            </a:r>
          </a:p>
          <a:p>
            <a:pPr>
              <a:spcBef>
                <a:spcPct val="0"/>
              </a:spcBef>
              <a:buClr>
                <a:srgbClr val="FF9900"/>
              </a:buClr>
            </a:pPr>
            <a:r>
              <a:rPr kumimoji="0" lang="en-US" altLang="zh-CN" sz="3200">
                <a:ea typeface="宋体" pitchFamily="2" charset="-122"/>
              </a:rPr>
              <a:t>layer      </a:t>
            </a:r>
          </a:p>
          <a:p>
            <a:pPr>
              <a:spcBef>
                <a:spcPct val="0"/>
              </a:spcBef>
              <a:buClr>
                <a:srgbClr val="FF9900"/>
              </a:buClr>
            </a:pPr>
            <a:r>
              <a:rPr kumimoji="0" lang="en-US" altLang="zh-CN" sz="3200">
                <a:solidFill>
                  <a:srgbClr val="FF0000"/>
                </a:solidFill>
                <a:ea typeface="宋体" pitchFamily="2" charset="-122"/>
              </a:rPr>
              <a:t>protocol    architecture</a:t>
            </a:r>
          </a:p>
          <a:p>
            <a:pPr>
              <a:spcBef>
                <a:spcPct val="0"/>
              </a:spcBef>
              <a:buClr>
                <a:srgbClr val="FF9900"/>
              </a:buClr>
            </a:pPr>
            <a:r>
              <a:rPr kumimoji="0" lang="en-US" altLang="zh-CN" sz="3200">
                <a:solidFill>
                  <a:srgbClr val="FF0000"/>
                </a:solidFill>
                <a:ea typeface="宋体" pitchFamily="2" charset="-122"/>
              </a:rPr>
              <a:t>ISO OSI/rm</a:t>
            </a:r>
          </a:p>
          <a:p>
            <a:pPr>
              <a:spcBef>
                <a:spcPct val="0"/>
              </a:spcBef>
              <a:buClr>
                <a:srgbClr val="FF9900"/>
              </a:buClr>
            </a:pPr>
            <a:r>
              <a:rPr kumimoji="0" lang="en-US" altLang="zh-CN" sz="3200">
                <a:ea typeface="宋体" pitchFamily="2" charset="-122"/>
              </a:rPr>
              <a:t>service primitive</a:t>
            </a:r>
          </a:p>
          <a:p>
            <a:pPr>
              <a:buClr>
                <a:srgbClr val="FF9900"/>
              </a:buClr>
            </a:pPr>
            <a:r>
              <a:rPr kumimoji="0" lang="en-US" altLang="zh-CN" sz="3200">
                <a:ea typeface="宋体" pitchFamily="2" charset="-122"/>
              </a:rPr>
              <a:t>connect 、connectless</a:t>
            </a:r>
          </a:p>
          <a:p>
            <a:pPr>
              <a:buClr>
                <a:srgbClr val="FF9900"/>
              </a:buClr>
            </a:pPr>
            <a:r>
              <a:rPr kumimoji="0" lang="en-US" altLang="zh-CN">
                <a:solidFill>
                  <a:srgbClr val="FF6600"/>
                </a:solidFill>
                <a:ea typeface="宋体" pitchFamily="2" charset="-122"/>
              </a:rPr>
              <a:t>famous  architecture/Organization</a:t>
            </a:r>
          </a:p>
          <a:p>
            <a:pPr>
              <a:spcBef>
                <a:spcPct val="0"/>
              </a:spcBef>
              <a:buClrTx/>
            </a:pPr>
            <a:endParaRPr kumimoji="0" lang="en-US" altLang="zh-CN" sz="3200">
              <a:ea typeface="宋体"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Homework</a:t>
            </a:r>
          </a:p>
        </p:txBody>
      </p:sp>
      <p:sp>
        <p:nvSpPr>
          <p:cNvPr id="120835" name="Rectangle 3"/>
          <p:cNvSpPr>
            <a:spLocks noGrp="1" noChangeArrowheads="1"/>
          </p:cNvSpPr>
          <p:nvPr>
            <p:ph type="body" idx="1"/>
          </p:nvPr>
        </p:nvSpPr>
        <p:spPr>
          <a:xfrm>
            <a:off x="169863" y="1106488"/>
            <a:ext cx="8748712" cy="5529262"/>
          </a:xfrm>
        </p:spPr>
        <p:txBody>
          <a:bodyPr/>
          <a:lstStyle/>
          <a:p>
            <a:pPr marL="0" indent="0" eaLnBrk="1" hangingPunct="1">
              <a:lnSpc>
                <a:spcPct val="90000"/>
              </a:lnSpc>
              <a:buFont typeface="Wingdings" pitchFamily="2" charset="2"/>
              <a:buNone/>
              <a:defRPr/>
            </a:pPr>
            <a:r>
              <a:rPr lang="zh-CN" altLang="en-US" dirty="0">
                <a:ea typeface="宋体" pitchFamily="2" charset="-122"/>
              </a:rPr>
              <a:t>2, </a:t>
            </a:r>
            <a:r>
              <a:rPr lang="zh-CN" altLang="en-US" dirty="0"/>
              <a:t>3,</a:t>
            </a:r>
            <a:r>
              <a:rPr lang="zh-CN" altLang="en-US" dirty="0">
                <a:ea typeface="宋体" pitchFamily="2" charset="-122"/>
              </a:rPr>
              <a:t>9, 10, </a:t>
            </a:r>
            <a:r>
              <a:rPr lang="en-US" altLang="zh-CN" dirty="0">
                <a:ea typeface="宋体" pitchFamily="2" charset="-122"/>
              </a:rPr>
              <a:t>11,</a:t>
            </a:r>
            <a:r>
              <a:rPr lang="zh-CN" altLang="en-US" dirty="0">
                <a:ea typeface="宋体" pitchFamily="2" charset="-122"/>
              </a:rPr>
              <a:t>16, </a:t>
            </a:r>
            <a:r>
              <a:rPr lang="en-US" altLang="zh-CN" dirty="0">
                <a:ea typeface="宋体" pitchFamily="2" charset="-122"/>
              </a:rPr>
              <a:t>1</a:t>
            </a:r>
            <a:r>
              <a:rPr lang="zh-CN" altLang="en-US" dirty="0">
                <a:ea typeface="宋体" pitchFamily="2" charset="-122"/>
              </a:rPr>
              <a:t>7, </a:t>
            </a:r>
            <a:r>
              <a:rPr lang="en-US" altLang="zh-CN" dirty="0">
                <a:ea typeface="宋体" pitchFamily="2" charset="-122"/>
              </a:rPr>
              <a:t>18,30</a:t>
            </a:r>
            <a:endParaRPr lang="zh-CN" altLang="en-US" dirty="0">
              <a:ea typeface="宋体" pitchFamily="2" charset="-122"/>
            </a:endParaRPr>
          </a:p>
          <a:p>
            <a:pPr eaLnBrk="1" hangingPunct="1">
              <a:buFont typeface="Wingdings" pitchFamily="2" charset="2"/>
              <a:buNone/>
              <a:defRPr/>
            </a:pPr>
            <a:endParaRPr kumimoji="0" lang="en-US" altLang="zh-CN" i="1" dirty="0">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Electronic Commerce </a:t>
            </a:r>
          </a:p>
        </p:txBody>
      </p:sp>
      <p:sp>
        <p:nvSpPr>
          <p:cNvPr id="14339" name="Rectangle 3"/>
          <p:cNvSpPr>
            <a:spLocks noGrp="1" noChangeArrowheads="1"/>
          </p:cNvSpPr>
          <p:nvPr>
            <p:ph type="body" idx="1"/>
          </p:nvPr>
        </p:nvSpPr>
        <p:spPr/>
        <p:txBody>
          <a:bodyPr/>
          <a:lstStyle/>
          <a:p>
            <a:pPr eaLnBrk="1" hangingPunct="1"/>
            <a:r>
              <a:rPr kumimoji="0" lang="en-US" altLang="zh-CN">
                <a:ea typeface="宋体" pitchFamily="2" charset="-122"/>
              </a:rPr>
              <a:t>Doing business electronically with other companies, especially suppliers and customers </a:t>
            </a:r>
          </a:p>
          <a:p>
            <a:pPr lvl="1" eaLnBrk="1" hangingPunct="1"/>
            <a:r>
              <a:rPr kumimoji="0" lang="en-US" altLang="zh-CN">
                <a:ea typeface="宋体" pitchFamily="2" charset="-122"/>
              </a:rPr>
              <a:t>Reduces the need for large inventories and enhances efficiency</a:t>
            </a:r>
          </a:p>
          <a:p>
            <a:pPr eaLnBrk="1" hangingPunct="1"/>
            <a:r>
              <a:rPr kumimoji="0" lang="en-US" altLang="zh-CN">
                <a:ea typeface="宋体" pitchFamily="2" charset="-122"/>
              </a:rPr>
              <a:t>Doing business with consumers over the Internet</a:t>
            </a:r>
          </a:p>
          <a:p>
            <a:pPr lvl="1" eaLnBrk="1" hangingPunct="1"/>
            <a:r>
              <a:rPr kumimoji="0" lang="en-US" altLang="zh-CN">
                <a:ea typeface="宋体" pitchFamily="2" charset="-122"/>
              </a:rPr>
              <a:t>Airlines, bookstores, and music vendors …</a:t>
            </a:r>
          </a:p>
          <a:p>
            <a:pPr eaLnBrk="1" hangingPunct="1">
              <a:buFont typeface="Wingdings" pitchFamily="2" charset="2"/>
              <a:buNone/>
            </a:pPr>
            <a:endParaRPr kumimoji="0" lang="en-US" altLang="zh-CN">
              <a:ea typeface="宋体" pitchFamily="2" charset="-122"/>
            </a:endParaRPr>
          </a:p>
          <a:p>
            <a:pPr eaLnBrk="1" hangingPunct="1">
              <a:buFont typeface="Wingdings" pitchFamily="2" charset="2"/>
              <a:buNone/>
            </a:pPr>
            <a:endParaRPr kumimoji="0" lang="en-US" altLang="zh-CN">
              <a:ea typeface="宋体" pitchFamily="2" charset="-122"/>
            </a:endParaRPr>
          </a:p>
          <a:p>
            <a:pPr lvl="1" eaLnBrk="1" hangingPunct="1"/>
            <a:endParaRPr kumimoji="0" lang="en-US" altLang="zh-CN">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Home Network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Access to remote information</a:t>
            </a:r>
          </a:p>
        </p:txBody>
      </p:sp>
      <p:sp>
        <p:nvSpPr>
          <p:cNvPr id="16387" name="Rectangle 3"/>
          <p:cNvSpPr>
            <a:spLocks noGrp="1" noChangeArrowheads="1"/>
          </p:cNvSpPr>
          <p:nvPr>
            <p:ph type="body" sz="half" idx="1"/>
          </p:nvPr>
        </p:nvSpPr>
        <p:spPr>
          <a:xfrm>
            <a:off x="350838" y="1111250"/>
            <a:ext cx="8613775" cy="3508375"/>
          </a:xfrm>
        </p:spPr>
        <p:txBody>
          <a:bodyPr/>
          <a:lstStyle/>
          <a:p>
            <a:pPr marL="0" indent="0" eaLnBrk="1" hangingPunct="1"/>
            <a:r>
              <a:rPr kumimoji="0" lang="en-US" altLang="zh-CN">
                <a:ea typeface="宋体" pitchFamily="2" charset="-122"/>
              </a:rPr>
              <a:t>Surfing the World Wide Web for information </a:t>
            </a:r>
          </a:p>
          <a:p>
            <a:pPr marL="0" indent="0" eaLnBrk="1" hangingPunct="1"/>
            <a:r>
              <a:rPr kumimoji="0" lang="en-US" altLang="zh-CN">
                <a:ea typeface="宋体" pitchFamily="2" charset="-122"/>
              </a:rPr>
              <a:t>Newspapers, magazines, scientific journals</a:t>
            </a:r>
          </a:p>
          <a:p>
            <a:pPr marL="0" indent="0" eaLnBrk="1" hangingPunct="1"/>
            <a:r>
              <a:rPr kumimoji="0" lang="en-US" altLang="zh-CN">
                <a:ea typeface="宋体" pitchFamily="2" charset="-122"/>
              </a:rPr>
              <a:t>On-line digital library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Person-to-person communication</a:t>
            </a:r>
          </a:p>
        </p:txBody>
      </p:sp>
      <p:sp>
        <p:nvSpPr>
          <p:cNvPr id="17411" name="Rectangle 3"/>
          <p:cNvSpPr>
            <a:spLocks noGrp="1" noChangeArrowheads="1"/>
          </p:cNvSpPr>
          <p:nvPr>
            <p:ph type="body" sz="half" idx="1"/>
          </p:nvPr>
        </p:nvSpPr>
        <p:spPr>
          <a:xfrm>
            <a:off x="966788" y="877888"/>
            <a:ext cx="7475537" cy="5783262"/>
          </a:xfrm>
        </p:spPr>
        <p:txBody>
          <a:bodyPr/>
          <a:lstStyle/>
          <a:p>
            <a:pPr marL="0" indent="0" eaLnBrk="1" hangingPunct="1"/>
            <a:r>
              <a:rPr kumimoji="0" lang="en-US" altLang="zh-CN" sz="2400">
                <a:ea typeface="宋体" pitchFamily="2" charset="-122"/>
              </a:rPr>
              <a:t>Instant messaging </a:t>
            </a:r>
          </a:p>
          <a:p>
            <a:pPr marL="0" indent="0" eaLnBrk="1" hangingPunct="1"/>
            <a:r>
              <a:rPr kumimoji="0" lang="en-US" altLang="zh-CN" sz="2400">
                <a:ea typeface="宋体" pitchFamily="2" charset="-122"/>
              </a:rPr>
              <a:t>Chat room</a:t>
            </a:r>
          </a:p>
          <a:p>
            <a:pPr marL="0" indent="0" eaLnBrk="1" hangingPunct="1"/>
            <a:r>
              <a:rPr kumimoji="0" lang="en-US" altLang="zh-CN" sz="2400">
                <a:ea typeface="宋体" pitchFamily="2" charset="-122"/>
              </a:rPr>
              <a:t>Newsgroups </a:t>
            </a:r>
          </a:p>
          <a:p>
            <a:pPr marL="0" indent="0" eaLnBrk="1" hangingPunct="1"/>
            <a:r>
              <a:rPr kumimoji="0" lang="en-US" altLang="zh-CN" sz="2400">
                <a:ea typeface="宋体" pitchFamily="2" charset="-122"/>
              </a:rPr>
              <a:t>Peer-to-peer system </a:t>
            </a:r>
          </a:p>
          <a:p>
            <a:pPr marL="0" indent="0" eaLnBrk="1" hangingPunct="1"/>
            <a:r>
              <a:rPr kumimoji="0" lang="en-US" altLang="zh-CN" sz="2400">
                <a:ea typeface="宋体" pitchFamily="2" charset="-122"/>
              </a:rPr>
              <a:t>Carry telephone calls, video phone, radio </a:t>
            </a:r>
          </a:p>
        </p:txBody>
      </p:sp>
      <p:pic>
        <p:nvPicPr>
          <p:cNvPr id="17412" name="Picture 4" descr="1-0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23913" y="3127375"/>
            <a:ext cx="7732712" cy="3492500"/>
          </a:xfr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Interactive entertainment </a:t>
            </a:r>
          </a:p>
        </p:txBody>
      </p:sp>
      <p:sp>
        <p:nvSpPr>
          <p:cNvPr id="18435" name="Rectangle 3"/>
          <p:cNvSpPr>
            <a:spLocks noGrp="1" noChangeArrowheads="1"/>
          </p:cNvSpPr>
          <p:nvPr>
            <p:ph type="body" sz="half" idx="1"/>
          </p:nvPr>
        </p:nvSpPr>
        <p:spPr>
          <a:xfrm>
            <a:off x="350838" y="1111250"/>
            <a:ext cx="8613775" cy="3508375"/>
          </a:xfrm>
        </p:spPr>
        <p:txBody>
          <a:bodyPr/>
          <a:lstStyle/>
          <a:p>
            <a:pPr eaLnBrk="1" hangingPunct="1"/>
            <a:r>
              <a:rPr kumimoji="0" lang="en-US" altLang="zh-CN" sz="2400">
                <a:ea typeface="宋体" pitchFamily="2" charset="-122"/>
              </a:rPr>
              <a:t>Video on demand </a:t>
            </a:r>
            <a:endParaRPr kumimoji="0" lang="en-US" altLang="zh-CN">
              <a:ea typeface="宋体" pitchFamily="2" charset="-122"/>
            </a:endParaRPr>
          </a:p>
          <a:p>
            <a:pPr eaLnBrk="1" hangingPunct="1"/>
            <a:r>
              <a:rPr kumimoji="0" lang="en-US" altLang="zh-CN" sz="2400">
                <a:ea typeface="宋体" pitchFamily="2" charset="-122"/>
              </a:rPr>
              <a:t>Game playing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E-commerce</a:t>
            </a:r>
          </a:p>
        </p:txBody>
      </p:sp>
      <p:sp>
        <p:nvSpPr>
          <p:cNvPr id="19459" name="Rectangle 3"/>
          <p:cNvSpPr>
            <a:spLocks noGrp="1" noChangeArrowheads="1"/>
          </p:cNvSpPr>
          <p:nvPr>
            <p:ph type="body" idx="1"/>
          </p:nvPr>
        </p:nvSpPr>
        <p:spPr/>
        <p:txBody>
          <a:bodyPr/>
          <a:lstStyle/>
          <a:p>
            <a:pPr eaLnBrk="1" hangingPunct="1"/>
            <a:r>
              <a:rPr kumimoji="0" lang="en-US" altLang="zh-CN">
                <a:ea typeface="宋体" pitchFamily="2" charset="-122"/>
              </a:rPr>
              <a:t>Some forms of e-commerce</a:t>
            </a:r>
          </a:p>
        </p:txBody>
      </p:sp>
      <p:pic>
        <p:nvPicPr>
          <p:cNvPr id="19460"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1474788"/>
            <a:ext cx="8532813"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Mobile Network Users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Mobile Network Users</a:t>
            </a:r>
          </a:p>
        </p:txBody>
      </p:sp>
      <p:sp>
        <p:nvSpPr>
          <p:cNvPr id="21507" name="Rectangle 3"/>
          <p:cNvSpPr>
            <a:spLocks noGrp="1" noChangeArrowheads="1"/>
          </p:cNvSpPr>
          <p:nvPr>
            <p:ph type="body" idx="1"/>
          </p:nvPr>
        </p:nvSpPr>
        <p:spPr/>
        <p:txBody>
          <a:bodyPr/>
          <a:lstStyle/>
          <a:p>
            <a:pPr eaLnBrk="1" hangingPunct="1"/>
            <a:r>
              <a:rPr kumimoji="0" lang="en-US" altLang="zh-CN">
                <a:ea typeface="宋体" pitchFamily="2" charset="-122"/>
              </a:rPr>
              <a:t>Combinations of wireless networks and mobile computing.</a:t>
            </a:r>
          </a:p>
        </p:txBody>
      </p:sp>
      <p:pic>
        <p:nvPicPr>
          <p:cNvPr id="21508" name="Picture 4"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2254250"/>
            <a:ext cx="8523287"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Mobile Network Users</a:t>
            </a:r>
          </a:p>
        </p:txBody>
      </p:sp>
      <p:sp>
        <p:nvSpPr>
          <p:cNvPr id="22531" name="Rectangle 3"/>
          <p:cNvSpPr>
            <a:spLocks noGrp="1" noChangeArrowheads="1"/>
          </p:cNvSpPr>
          <p:nvPr>
            <p:ph type="body" idx="1"/>
          </p:nvPr>
        </p:nvSpPr>
        <p:spPr/>
        <p:txBody>
          <a:bodyPr/>
          <a:lstStyle/>
          <a:p>
            <a:pPr eaLnBrk="1" hangingPunct="1"/>
            <a:r>
              <a:rPr kumimoji="0" lang="en-US" altLang="zh-CN">
                <a:ea typeface="宋体" pitchFamily="2" charset="-122"/>
              </a:rPr>
              <a:t>Portable office</a:t>
            </a:r>
          </a:p>
          <a:p>
            <a:pPr eaLnBrk="1" hangingPunct="1"/>
            <a:r>
              <a:rPr kumimoji="0" lang="en-US" altLang="zh-CN">
                <a:ea typeface="宋体" pitchFamily="2" charset="-122"/>
              </a:rPr>
              <a:t>Trucks, taxis, …, keeping in contact with home </a:t>
            </a:r>
          </a:p>
          <a:p>
            <a:pPr eaLnBrk="1" hangingPunct="1"/>
            <a:r>
              <a:rPr kumimoji="0" lang="en-US" altLang="zh-CN">
                <a:ea typeface="宋体" pitchFamily="2" charset="-122"/>
              </a:rPr>
              <a:t>Meter reading </a:t>
            </a:r>
          </a:p>
          <a:p>
            <a:pPr eaLnBrk="1" hangingPunct="1"/>
            <a:r>
              <a:rPr kumimoji="0" lang="en-US" altLang="zh-CN">
                <a:ea typeface="宋体" pitchFamily="2" charset="-122"/>
              </a:rPr>
              <a:t>RFID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kumimoji="0" lang="en-US" altLang="zh-CN">
                <a:latin typeface="Verdana" pitchFamily="34" charset="0"/>
                <a:ea typeface="宋体" pitchFamily="2" charset="-122"/>
              </a:rPr>
              <a:t>Highlights</a:t>
            </a:r>
          </a:p>
        </p:txBody>
      </p:sp>
      <p:sp>
        <p:nvSpPr>
          <p:cNvPr id="5123" name="Rectangle 3"/>
          <p:cNvSpPr>
            <a:spLocks noGrp="1" noChangeArrowheads="1"/>
          </p:cNvSpPr>
          <p:nvPr>
            <p:ph type="body" idx="1"/>
          </p:nvPr>
        </p:nvSpPr>
        <p:spPr>
          <a:xfrm>
            <a:off x="420688" y="904875"/>
            <a:ext cx="8142287" cy="5581650"/>
          </a:xfrm>
        </p:spPr>
        <p:txBody>
          <a:bodyPr/>
          <a:lstStyle/>
          <a:p>
            <a:pPr>
              <a:buFont typeface="Wingdings" pitchFamily="2" charset="2"/>
              <a:buNone/>
            </a:pPr>
            <a:endParaRPr kumimoji="0" lang="en-US" altLang="zh-CN" sz="3200">
              <a:ea typeface="宋体" pitchFamily="2" charset="-122"/>
            </a:endParaRPr>
          </a:p>
          <a:p>
            <a:pPr>
              <a:buClr>
                <a:srgbClr val="FF9900"/>
              </a:buClr>
            </a:pPr>
            <a:r>
              <a:rPr kumimoji="0" lang="en-US" altLang="zh-CN" sz="3200">
                <a:ea typeface="宋体" pitchFamily="2" charset="-122"/>
              </a:rPr>
              <a:t>Uses of Computer Networks </a:t>
            </a:r>
          </a:p>
          <a:p>
            <a:pPr>
              <a:buClr>
                <a:srgbClr val="FF9900"/>
              </a:buClr>
            </a:pPr>
            <a:r>
              <a:rPr kumimoji="0" lang="en-US" altLang="zh-CN" sz="3200">
                <a:ea typeface="宋体" pitchFamily="2" charset="-122"/>
              </a:rPr>
              <a:t>Network Hardware </a:t>
            </a:r>
          </a:p>
          <a:p>
            <a:pPr>
              <a:buClr>
                <a:srgbClr val="FF9900"/>
              </a:buClr>
            </a:pPr>
            <a:r>
              <a:rPr kumimoji="0" lang="en-US" altLang="zh-CN" sz="3200">
                <a:ea typeface="宋体" pitchFamily="2" charset="-122"/>
              </a:rPr>
              <a:t>Network Software </a:t>
            </a:r>
          </a:p>
          <a:p>
            <a:pPr>
              <a:buClr>
                <a:srgbClr val="FF9900"/>
              </a:buClr>
            </a:pPr>
            <a:r>
              <a:rPr kumimoji="0" lang="en-US" altLang="zh-CN" sz="3200">
                <a:ea typeface="宋体" pitchFamily="2" charset="-122"/>
              </a:rPr>
              <a:t>Reference Models</a:t>
            </a:r>
            <a:r>
              <a:rPr kumimoji="0" lang="en-US" altLang="zh-CN">
                <a:ea typeface="宋体" pitchFamily="2" charset="-122"/>
              </a:rPr>
              <a:t> </a:t>
            </a:r>
          </a:p>
          <a:p>
            <a:pPr>
              <a:buClr>
                <a:srgbClr val="FF9900"/>
              </a:buClr>
            </a:pPr>
            <a:r>
              <a:rPr kumimoji="0" lang="en-US" altLang="zh-CN">
                <a:ea typeface="宋体" pitchFamily="2" charset="-122"/>
              </a:rPr>
              <a:t>Example Networks</a:t>
            </a:r>
          </a:p>
          <a:p>
            <a:pPr>
              <a:buClr>
                <a:srgbClr val="FF9900"/>
              </a:buClr>
            </a:pPr>
            <a:r>
              <a:rPr kumimoji="0" lang="en-US" altLang="zh-CN">
                <a:ea typeface="宋体" pitchFamily="2" charset="-122"/>
              </a:rPr>
              <a:t>Network Standardization</a:t>
            </a:r>
            <a:endParaRPr kumimoji="0" lang="zh-CN" altLang="en-US">
              <a:ea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 Social Issues</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1.2 Network Hardware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Transmission technology and scale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Transmission technology</a:t>
            </a:r>
            <a:endParaRPr kumimoji="0" lang="zh-CN" altLang="en-US">
              <a:ea typeface="宋体" pitchFamily="2" charset="-122"/>
            </a:endParaRPr>
          </a:p>
        </p:txBody>
      </p:sp>
      <p:sp>
        <p:nvSpPr>
          <p:cNvPr id="28675" name="Rectangle 3"/>
          <p:cNvSpPr>
            <a:spLocks noGrp="1" noChangeArrowheads="1"/>
          </p:cNvSpPr>
          <p:nvPr>
            <p:ph type="body" idx="1"/>
          </p:nvPr>
        </p:nvSpPr>
        <p:spPr>
          <a:xfrm>
            <a:off x="169863" y="877888"/>
            <a:ext cx="8748712" cy="5980112"/>
          </a:xfrm>
        </p:spPr>
        <p:txBody>
          <a:bodyPr/>
          <a:lstStyle/>
          <a:p>
            <a:pPr eaLnBrk="1" hangingPunct="1"/>
            <a:r>
              <a:rPr kumimoji="0" lang="en-US" altLang="zh-CN" dirty="0">
                <a:ea typeface="宋体" pitchFamily="2" charset="-122"/>
              </a:rPr>
              <a:t>Broadcast networks </a:t>
            </a:r>
          </a:p>
          <a:p>
            <a:pPr lvl="1" eaLnBrk="1" hangingPunct="1"/>
            <a:r>
              <a:rPr kumimoji="0" lang="en-US" altLang="zh-CN" dirty="0">
                <a:ea typeface="宋体" pitchFamily="2" charset="-122"/>
              </a:rPr>
              <a:t>Sending a packet to all destinations, each machine checks the address field</a:t>
            </a:r>
          </a:p>
          <a:p>
            <a:pPr lvl="2" eaLnBrk="1" hangingPunct="1"/>
            <a:r>
              <a:rPr kumimoji="0" lang="en-US" altLang="zh-CN" dirty="0">
                <a:ea typeface="宋体" pitchFamily="2" charset="-122"/>
              </a:rPr>
              <a:t>If the packet is intended for the receiving machine, that machine processes the packet</a:t>
            </a:r>
          </a:p>
          <a:p>
            <a:pPr lvl="2" eaLnBrk="1" hangingPunct="1"/>
            <a:r>
              <a:rPr kumimoji="0" lang="en-US" altLang="zh-CN" dirty="0">
                <a:ea typeface="宋体" pitchFamily="2" charset="-122"/>
              </a:rPr>
              <a:t>If the packet is intended for some other machine, it is just ignored. </a:t>
            </a:r>
          </a:p>
          <a:p>
            <a:pPr lvl="1" eaLnBrk="1" hangingPunct="1"/>
            <a:r>
              <a:rPr kumimoji="0" lang="en-US" altLang="zh-CN" dirty="0">
                <a:ea typeface="宋体" pitchFamily="2" charset="-122"/>
              </a:rPr>
              <a:t>Broadcasting </a:t>
            </a:r>
          </a:p>
          <a:p>
            <a:pPr lvl="1" eaLnBrk="1" hangingPunct="1"/>
            <a:r>
              <a:rPr kumimoji="0" lang="en-US" altLang="zh-CN" dirty="0">
                <a:ea typeface="宋体" pitchFamily="2" charset="-122"/>
              </a:rPr>
              <a:t>Multicasting (subscribe)</a:t>
            </a:r>
          </a:p>
          <a:p>
            <a:pPr eaLnBrk="1" hangingPunct="1"/>
            <a:r>
              <a:rPr kumimoji="0" lang="en-US" altLang="zh-CN" dirty="0">
                <a:ea typeface="宋体" pitchFamily="2" charset="-122"/>
              </a:rPr>
              <a:t>Point-to-point networks </a:t>
            </a:r>
          </a:p>
          <a:p>
            <a:pPr lvl="1" eaLnBrk="1" hangingPunct="1"/>
            <a:r>
              <a:rPr kumimoji="0" lang="en-US" altLang="zh-CN" dirty="0">
                <a:ea typeface="宋体" pitchFamily="2" charset="-122"/>
              </a:rPr>
              <a:t>To go from the source to the destination, a packet may visit one or more intermediate machines (Often multiple routes are possible,  finding good ones is important) </a:t>
            </a:r>
            <a:endParaRPr kumimoji="0" lang="zh-CN" altLang="en-US"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6" end="6"/>
                                            </p:txEl>
                                          </p:spTgt>
                                        </p:tgtEl>
                                        <p:attrNameLst>
                                          <p:attrName>style.visibility</p:attrName>
                                        </p:attrNameLst>
                                      </p:cBhvr>
                                      <p:to>
                                        <p:strVal val="visible"/>
                                      </p:to>
                                    </p:set>
                                    <p:animEffect transition="in" filter="blinds(horizontal)">
                                      <p:cBhvr>
                                        <p:cTn id="7" dur="500"/>
                                        <p:tgtEl>
                                          <p:spTgt spid="2867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5">
                                            <p:txEl>
                                              <p:pRg st="7" end="7"/>
                                            </p:txEl>
                                          </p:spTgt>
                                        </p:tgtEl>
                                        <p:attrNameLst>
                                          <p:attrName>style.visibility</p:attrName>
                                        </p:attrNameLst>
                                      </p:cBhvr>
                                      <p:to>
                                        <p:strVal val="visible"/>
                                      </p:to>
                                    </p:set>
                                    <p:animEffect transition="in" filter="blinds(horizontal)">
                                      <p:cBhvr>
                                        <p:cTn id="10" dur="500"/>
                                        <p:tgtEl>
                                          <p:spTgt spid="286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kumimoji="0" lang="en-US" altLang="zh-CN">
                <a:ea typeface="宋体" pitchFamily="2" charset="-122"/>
              </a:rPr>
              <a:t>Broadcast vs. Point-to-point</a:t>
            </a:r>
            <a:endParaRPr kumimoji="0" lang="zh-CN" altLang="en-US">
              <a:ea typeface="宋体" pitchFamily="2" charset="-122"/>
            </a:endParaRPr>
          </a:p>
        </p:txBody>
      </p:sp>
      <p:grpSp>
        <p:nvGrpSpPr>
          <p:cNvPr id="27651" name="Group 36"/>
          <p:cNvGrpSpPr>
            <a:grpSpLocks/>
          </p:cNvGrpSpPr>
          <p:nvPr/>
        </p:nvGrpSpPr>
        <p:grpSpPr bwMode="auto">
          <a:xfrm>
            <a:off x="1539875" y="3443288"/>
            <a:ext cx="6086475" cy="1974850"/>
            <a:chOff x="1292" y="2840"/>
            <a:chExt cx="3587" cy="1176"/>
          </a:xfrm>
        </p:grpSpPr>
        <p:sp>
          <p:nvSpPr>
            <p:cNvPr id="27655" name="AutoShape 5"/>
            <p:cNvSpPr>
              <a:spLocks noChangeArrowheads="1"/>
            </p:cNvSpPr>
            <p:nvPr/>
          </p:nvSpPr>
          <p:spPr bwMode="auto">
            <a:xfrm>
              <a:off x="2042" y="2840"/>
              <a:ext cx="2161" cy="1176"/>
            </a:xfrm>
            <a:prstGeom prst="cloudCallout">
              <a:avLst>
                <a:gd name="adj1" fmla="val -34056"/>
                <a:gd name="adj2" fmla="val -11236"/>
              </a:avLst>
            </a:prstGeom>
            <a:noFill/>
            <a:ln w="25400">
              <a:solidFill>
                <a:schemeClr val="folHlink"/>
              </a:solidFill>
              <a:round/>
              <a:headEnd type="none"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lvl1pPr algn="l" defTabSz="762000"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defTabSz="762000"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defTabSz="762000"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defTabSz="762000"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defTabSz="762000"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fontAlgn="base">
                <a:spcBef>
                  <a:spcPct val="0"/>
                </a:spcBef>
                <a:buClrTx/>
                <a:buSzTx/>
                <a:buFontTx/>
                <a:buNone/>
              </a:pPr>
              <a:endParaRPr kumimoji="0" lang="zh-CN" altLang="en-US" sz="6000" b="1">
                <a:solidFill>
                  <a:srgbClr val="FFFF00"/>
                </a:solidFill>
                <a:latin typeface="Times New Roman" pitchFamily="18" charset="0"/>
                <a:sym typeface="Webdings" pitchFamily="18" charset="2"/>
              </a:endParaRPr>
            </a:p>
          </p:txBody>
        </p:sp>
        <p:pic>
          <p:nvPicPr>
            <p:cNvPr id="27656"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2" y="3196"/>
              <a:ext cx="27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0" y="3196"/>
              <a:ext cx="27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Line 8"/>
            <p:cNvSpPr>
              <a:spLocks noChangeShapeType="1"/>
            </p:cNvSpPr>
            <p:nvPr/>
          </p:nvSpPr>
          <p:spPr bwMode="auto">
            <a:xfrm flipV="1">
              <a:off x="1513" y="3338"/>
              <a:ext cx="485" cy="3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9" name="Line 9"/>
            <p:cNvSpPr>
              <a:spLocks noChangeShapeType="1"/>
            </p:cNvSpPr>
            <p:nvPr/>
          </p:nvSpPr>
          <p:spPr bwMode="auto">
            <a:xfrm>
              <a:off x="4159" y="3339"/>
              <a:ext cx="441" cy="3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10"/>
            <p:cNvSpPr>
              <a:spLocks noChangeShapeType="1"/>
            </p:cNvSpPr>
            <p:nvPr/>
          </p:nvSpPr>
          <p:spPr bwMode="auto">
            <a:xfrm flipV="1">
              <a:off x="2262" y="3018"/>
              <a:ext cx="662" cy="32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7661"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4" y="3268"/>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2947"/>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5" y="3624"/>
              <a:ext cx="37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3375"/>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 y="3268"/>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6"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1" y="3624"/>
              <a:ext cx="37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Line 17"/>
            <p:cNvSpPr>
              <a:spLocks noChangeShapeType="1"/>
            </p:cNvSpPr>
            <p:nvPr/>
          </p:nvSpPr>
          <p:spPr bwMode="auto">
            <a:xfrm>
              <a:off x="2262" y="3339"/>
              <a:ext cx="618" cy="7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Line 18"/>
            <p:cNvSpPr>
              <a:spLocks noChangeShapeType="1"/>
            </p:cNvSpPr>
            <p:nvPr/>
          </p:nvSpPr>
          <p:spPr bwMode="auto">
            <a:xfrm>
              <a:off x="2130" y="3303"/>
              <a:ext cx="309" cy="392"/>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9" name="Line 19"/>
            <p:cNvSpPr>
              <a:spLocks noChangeShapeType="1"/>
            </p:cNvSpPr>
            <p:nvPr/>
          </p:nvSpPr>
          <p:spPr bwMode="auto">
            <a:xfrm>
              <a:off x="2703" y="3660"/>
              <a:ext cx="618" cy="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767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4" y="3896"/>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21"/>
            <p:cNvSpPr>
              <a:spLocks noChangeShapeType="1"/>
            </p:cNvSpPr>
            <p:nvPr/>
          </p:nvSpPr>
          <p:spPr bwMode="auto">
            <a:xfrm>
              <a:off x="2615" y="3695"/>
              <a:ext cx="221" cy="214"/>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22"/>
            <p:cNvSpPr>
              <a:spLocks noChangeShapeType="1"/>
            </p:cNvSpPr>
            <p:nvPr/>
          </p:nvSpPr>
          <p:spPr bwMode="auto">
            <a:xfrm flipV="1">
              <a:off x="3233" y="3695"/>
              <a:ext cx="308" cy="214"/>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Line 23"/>
            <p:cNvSpPr>
              <a:spLocks noChangeShapeType="1"/>
            </p:cNvSpPr>
            <p:nvPr/>
          </p:nvSpPr>
          <p:spPr bwMode="auto">
            <a:xfrm>
              <a:off x="3144" y="2983"/>
              <a:ext cx="662" cy="32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24"/>
            <p:cNvSpPr>
              <a:spLocks noChangeShapeType="1"/>
            </p:cNvSpPr>
            <p:nvPr/>
          </p:nvSpPr>
          <p:spPr bwMode="auto">
            <a:xfrm flipH="1">
              <a:off x="3674" y="3339"/>
              <a:ext cx="308" cy="285"/>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Line 25"/>
            <p:cNvSpPr>
              <a:spLocks noChangeShapeType="1"/>
            </p:cNvSpPr>
            <p:nvPr/>
          </p:nvSpPr>
          <p:spPr bwMode="auto">
            <a:xfrm>
              <a:off x="3100" y="3018"/>
              <a:ext cx="309" cy="60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6" name="Line 26"/>
            <p:cNvSpPr>
              <a:spLocks noChangeShapeType="1"/>
            </p:cNvSpPr>
            <p:nvPr/>
          </p:nvSpPr>
          <p:spPr bwMode="auto">
            <a:xfrm>
              <a:off x="3012" y="3018"/>
              <a:ext cx="0" cy="357"/>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7" name="Line 27"/>
            <p:cNvSpPr>
              <a:spLocks noChangeShapeType="1"/>
            </p:cNvSpPr>
            <p:nvPr/>
          </p:nvSpPr>
          <p:spPr bwMode="auto">
            <a:xfrm flipH="1">
              <a:off x="2571" y="3446"/>
              <a:ext cx="353" cy="17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8" name="Line 28"/>
            <p:cNvSpPr>
              <a:spLocks noChangeShapeType="1"/>
            </p:cNvSpPr>
            <p:nvPr/>
          </p:nvSpPr>
          <p:spPr bwMode="auto">
            <a:xfrm>
              <a:off x="3100" y="3446"/>
              <a:ext cx="265" cy="17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9" name="Line 29"/>
            <p:cNvSpPr>
              <a:spLocks noChangeShapeType="1"/>
            </p:cNvSpPr>
            <p:nvPr/>
          </p:nvSpPr>
          <p:spPr bwMode="auto">
            <a:xfrm>
              <a:off x="2968" y="3446"/>
              <a:ext cx="0" cy="463"/>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0" name="Line 30"/>
            <p:cNvSpPr>
              <a:spLocks noChangeShapeType="1"/>
            </p:cNvSpPr>
            <p:nvPr/>
          </p:nvSpPr>
          <p:spPr bwMode="auto">
            <a:xfrm flipV="1">
              <a:off x="3233" y="3339"/>
              <a:ext cx="617" cy="7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7681"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 y="2876"/>
              <a:ext cx="37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2" name="Line 32"/>
            <p:cNvSpPr>
              <a:spLocks noChangeShapeType="1"/>
            </p:cNvSpPr>
            <p:nvPr/>
          </p:nvSpPr>
          <p:spPr bwMode="auto">
            <a:xfrm flipH="1">
              <a:off x="3188" y="2911"/>
              <a:ext cx="397" cy="72"/>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3" name="Line 33"/>
            <p:cNvSpPr>
              <a:spLocks noChangeShapeType="1"/>
            </p:cNvSpPr>
            <p:nvPr/>
          </p:nvSpPr>
          <p:spPr bwMode="auto">
            <a:xfrm flipH="1">
              <a:off x="3100" y="2947"/>
              <a:ext cx="574" cy="42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4" name="Line 34"/>
            <p:cNvSpPr>
              <a:spLocks noChangeShapeType="1"/>
            </p:cNvSpPr>
            <p:nvPr/>
          </p:nvSpPr>
          <p:spPr bwMode="auto">
            <a:xfrm>
              <a:off x="3850" y="2947"/>
              <a:ext cx="176" cy="32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5" name="Line 35"/>
            <p:cNvSpPr>
              <a:spLocks noChangeShapeType="1"/>
            </p:cNvSpPr>
            <p:nvPr/>
          </p:nvSpPr>
          <p:spPr bwMode="auto">
            <a:xfrm>
              <a:off x="2306" y="3303"/>
              <a:ext cx="1500" cy="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7652" name="Picture 6" descr="ALOH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900" y="1262063"/>
            <a:ext cx="48958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2703513" y="2547938"/>
            <a:ext cx="3638550" cy="400050"/>
          </a:xfrm>
          <a:prstGeom prst="rect">
            <a:avLst/>
          </a:prstGeom>
          <a:noFill/>
        </p:spPr>
        <p:txBody>
          <a:bodyPr>
            <a:spAutoFit/>
          </a:bodyPr>
          <a:lstStyle/>
          <a:p>
            <a:pPr>
              <a:defRPr/>
            </a:pPr>
            <a:r>
              <a:rPr lang="en-US" altLang="zh-CN" sz="2000" dirty="0">
                <a:solidFill>
                  <a:schemeClr val="accent6"/>
                </a:solidFill>
                <a:latin typeface="Arial" charset="0"/>
              </a:rPr>
              <a:t>A broadcast network </a:t>
            </a:r>
          </a:p>
        </p:txBody>
      </p:sp>
      <p:sp>
        <p:nvSpPr>
          <p:cNvPr id="27654" name="矩形 39"/>
          <p:cNvSpPr>
            <a:spLocks noChangeArrowheads="1"/>
          </p:cNvSpPr>
          <p:nvPr/>
        </p:nvSpPr>
        <p:spPr bwMode="auto">
          <a:xfrm>
            <a:off x="2859088" y="5600700"/>
            <a:ext cx="3638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2000">
                <a:solidFill>
                  <a:srgbClr val="2D2DB9"/>
                </a:solidFill>
                <a:latin typeface="Arial" charset="0"/>
              </a:rPr>
              <a:t>A point-to-point network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7163" y="157163"/>
            <a:ext cx="8794750" cy="696912"/>
          </a:xfrm>
        </p:spPr>
        <p:txBody>
          <a:bodyPr/>
          <a:lstStyle/>
          <a:p>
            <a:pPr eaLnBrk="1" hangingPunct="1"/>
            <a:r>
              <a:rPr kumimoji="0" lang="en-US" altLang="zh-CN" dirty="0">
                <a:ea typeface="宋体" pitchFamily="2" charset="-122"/>
              </a:rPr>
              <a:t>Classification by scale </a:t>
            </a:r>
            <a:endParaRPr kumimoji="0" lang="zh-CN" altLang="en-US" dirty="0">
              <a:ea typeface="宋体" pitchFamily="2" charset="-122"/>
            </a:endParaRPr>
          </a:p>
        </p:txBody>
      </p:sp>
      <p:sp>
        <p:nvSpPr>
          <p:cNvPr id="28675" name="AutoShape 5" descr="graphics/01fig06.gif"/>
          <p:cNvSpPr>
            <a:spLocks noChangeAspect="1" noChangeArrowheads="1"/>
          </p:cNvSpPr>
          <p:nvPr/>
        </p:nvSpPr>
        <p:spPr bwMode="auto">
          <a:xfrm>
            <a:off x="153988" y="460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76" name="AutoShape 7"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77" name="AutoShape 9"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78" name="AutoShape 11"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79" name="AutoShape 13"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80" name="AutoShape 15"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28681" name="AutoShape 17" descr="graphics/01fig06.gif"/>
          <p:cNvSpPr>
            <a:spLocks noChangeAspect="1" noChangeArrowheads="1"/>
          </p:cNvSpPr>
          <p:nvPr/>
        </p:nvSpPr>
        <p:spPr bwMode="auto">
          <a:xfrm>
            <a:off x="2957513" y="2357438"/>
            <a:ext cx="322897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pic>
        <p:nvPicPr>
          <p:cNvPr id="28682" name="Picture 18" descr="1-0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09650" y="1114425"/>
            <a:ext cx="7635875" cy="5029200"/>
          </a:xfr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PAN</a:t>
            </a:r>
          </a:p>
        </p:txBody>
      </p:sp>
      <p:pic>
        <p:nvPicPr>
          <p:cNvPr id="29699" name="Picture 4" descr="1-11"/>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1462088" y="1303338"/>
            <a:ext cx="46545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Local Area Networks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Topology </a:t>
            </a:r>
          </a:p>
        </p:txBody>
      </p:sp>
      <p:sp>
        <p:nvSpPr>
          <p:cNvPr id="31747" name="Rectangle 3"/>
          <p:cNvSpPr>
            <a:spLocks noGrp="1" noChangeArrowheads="1"/>
          </p:cNvSpPr>
          <p:nvPr>
            <p:ph type="body" idx="1"/>
          </p:nvPr>
        </p:nvSpPr>
        <p:spPr>
          <a:xfrm>
            <a:off x="1698625" y="4473575"/>
            <a:ext cx="6188075" cy="1214438"/>
          </a:xfrm>
        </p:spPr>
        <p:txBody>
          <a:bodyPr/>
          <a:lstStyle/>
          <a:p>
            <a:pPr eaLnBrk="1" hangingPunct="1">
              <a:lnSpc>
                <a:spcPct val="80000"/>
              </a:lnSpc>
              <a:buFont typeface="Wingdings" pitchFamily="2" charset="2"/>
              <a:buNone/>
            </a:pPr>
            <a:r>
              <a:rPr kumimoji="0" lang="en-US" altLang="zh-CN">
                <a:ea typeface="宋体" pitchFamily="2" charset="-122"/>
              </a:rPr>
              <a:t>Two broadcast networks</a:t>
            </a:r>
          </a:p>
          <a:p>
            <a:pPr eaLnBrk="1" hangingPunct="1">
              <a:lnSpc>
                <a:spcPct val="80000"/>
              </a:lnSpc>
              <a:buFont typeface="Wingdings" pitchFamily="2" charset="2"/>
              <a:buNone/>
            </a:pPr>
            <a:r>
              <a:rPr kumimoji="0" lang="en-US" altLang="zh-CN">
                <a:solidFill>
                  <a:schemeClr val="accent2"/>
                </a:solidFill>
                <a:ea typeface="宋体" pitchFamily="2" charset="-122"/>
              </a:rPr>
              <a:t>(a)</a:t>
            </a:r>
            <a:r>
              <a:rPr kumimoji="0" lang="en-US" altLang="zh-CN">
                <a:ea typeface="宋体" pitchFamily="2" charset="-122"/>
              </a:rPr>
              <a:t> Bus</a:t>
            </a:r>
          </a:p>
          <a:p>
            <a:pPr eaLnBrk="1" hangingPunct="1">
              <a:lnSpc>
                <a:spcPct val="80000"/>
              </a:lnSpc>
              <a:buFont typeface="Wingdings" pitchFamily="2" charset="2"/>
              <a:buNone/>
            </a:pPr>
            <a:r>
              <a:rPr kumimoji="0" lang="en-US" altLang="zh-CN">
                <a:solidFill>
                  <a:schemeClr val="accent2"/>
                </a:solidFill>
                <a:ea typeface="宋体" pitchFamily="2" charset="-122"/>
              </a:rPr>
              <a:t>(b)</a:t>
            </a:r>
            <a:r>
              <a:rPr kumimoji="0" lang="en-US" altLang="zh-CN">
                <a:ea typeface="宋体" pitchFamily="2" charset="-122"/>
              </a:rPr>
              <a:t> Ring</a:t>
            </a:r>
          </a:p>
        </p:txBody>
      </p:sp>
      <p:pic>
        <p:nvPicPr>
          <p:cNvPr id="31748" name="Picture 4" descr="1-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63625"/>
            <a:ext cx="79136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a:ea typeface="宋体" pitchFamily="2" charset="-122"/>
              </a:rPr>
              <a:t>802.11/Switched LAN</a:t>
            </a:r>
            <a:endParaRPr lang="zh-CN" altLang="en-US">
              <a:ea typeface="宋体" pitchFamily="2" charset="-122"/>
            </a:endParaRPr>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50" y="1879600"/>
            <a:ext cx="7199313" cy="302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rnd" algn="ctr">
                <a:solidFill>
                  <a:srgbClr val="FFFF00"/>
                </a:solidFill>
                <a:prstDash val="sysDot"/>
                <a:miter lim="800000"/>
                <a:headEnd type="none" w="sm" len="sm"/>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Computer Networks</a:t>
            </a:r>
          </a:p>
        </p:txBody>
      </p:sp>
      <p:sp>
        <p:nvSpPr>
          <p:cNvPr id="6147" name="Rectangle 3"/>
          <p:cNvSpPr>
            <a:spLocks noGrp="1" noChangeArrowheads="1"/>
          </p:cNvSpPr>
          <p:nvPr>
            <p:ph type="body" idx="1"/>
          </p:nvPr>
        </p:nvSpPr>
        <p:spPr/>
        <p:txBody>
          <a:bodyPr/>
          <a:lstStyle/>
          <a:p>
            <a:pPr eaLnBrk="1" hangingPunct="1"/>
            <a:r>
              <a:rPr kumimoji="0" lang="en-US" altLang="zh-CN" dirty="0">
                <a:ea typeface="微软雅黑" pitchFamily="34" charset="-122"/>
              </a:rPr>
              <a:t>Computer Networks </a:t>
            </a:r>
          </a:p>
          <a:p>
            <a:pPr lvl="1" eaLnBrk="1" hangingPunct="1"/>
            <a:r>
              <a:rPr kumimoji="0" lang="en-US" altLang="zh-CN" dirty="0">
                <a:ea typeface="微软雅黑" pitchFamily="34" charset="-122"/>
              </a:rPr>
              <a:t>A collection of </a:t>
            </a:r>
            <a:r>
              <a:rPr kumimoji="0" lang="en-US" altLang="zh-CN" dirty="0">
                <a:solidFill>
                  <a:srgbClr val="FF0000"/>
                </a:solidFill>
                <a:ea typeface="微软雅黑" pitchFamily="34" charset="-122"/>
              </a:rPr>
              <a:t>autonomous computers interconnected</a:t>
            </a:r>
            <a:r>
              <a:rPr kumimoji="0" lang="en-US" altLang="zh-CN" dirty="0">
                <a:ea typeface="微软雅黑" pitchFamily="34" charset="-122"/>
              </a:rPr>
              <a:t> by a </a:t>
            </a:r>
            <a:r>
              <a:rPr kumimoji="0" lang="en-US" altLang="zh-CN" dirty="0">
                <a:solidFill>
                  <a:srgbClr val="FF0000"/>
                </a:solidFill>
                <a:ea typeface="微软雅黑" pitchFamily="34" charset="-122"/>
              </a:rPr>
              <a:t>single</a:t>
            </a:r>
            <a:r>
              <a:rPr kumimoji="0" lang="en-US" altLang="zh-CN" dirty="0">
                <a:ea typeface="微软雅黑" pitchFamily="34" charset="-122"/>
              </a:rPr>
              <a:t> technology </a:t>
            </a:r>
          </a:p>
          <a:p>
            <a:pPr lvl="1" eaLnBrk="1" hangingPunct="1"/>
            <a:r>
              <a:rPr kumimoji="0" lang="en-US" altLang="zh-CN" dirty="0">
                <a:ea typeface="微软雅黑" pitchFamily="34" charset="-122"/>
              </a:rPr>
              <a:t>Users are exposed to the actual machines</a:t>
            </a:r>
          </a:p>
          <a:p>
            <a:pPr lvl="1" eaLnBrk="1" hangingPunct="1"/>
            <a:r>
              <a:rPr kumimoji="0" lang="en-US" altLang="zh-CN" dirty="0">
                <a:ea typeface="微软雅黑" pitchFamily="34" charset="-122"/>
              </a:rPr>
              <a:t>If the machines have different hardware and different operating systems, that is fully </a:t>
            </a:r>
            <a:r>
              <a:rPr kumimoji="0" lang="en-US" altLang="zh-CN" dirty="0">
                <a:solidFill>
                  <a:schemeClr val="accent2"/>
                </a:solidFill>
                <a:ea typeface="微软雅黑" pitchFamily="34" charset="-122"/>
              </a:rPr>
              <a:t>visible</a:t>
            </a:r>
            <a:r>
              <a:rPr kumimoji="0" lang="en-US" altLang="zh-CN" dirty="0">
                <a:ea typeface="微软雅黑" pitchFamily="34" charset="-122"/>
              </a:rPr>
              <a:t> to the users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Channel allocation</a:t>
            </a:r>
          </a:p>
        </p:txBody>
      </p:sp>
      <p:sp>
        <p:nvSpPr>
          <p:cNvPr id="33795" name="Rectangle 3"/>
          <p:cNvSpPr>
            <a:spLocks noGrp="1" noChangeArrowheads="1"/>
          </p:cNvSpPr>
          <p:nvPr>
            <p:ph type="body" idx="1"/>
          </p:nvPr>
        </p:nvSpPr>
        <p:spPr/>
        <p:txBody>
          <a:bodyPr/>
          <a:lstStyle/>
          <a:p>
            <a:pPr eaLnBrk="1" hangingPunct="1"/>
            <a:r>
              <a:rPr kumimoji="0" lang="en-US" altLang="zh-CN">
                <a:ea typeface="宋体" pitchFamily="2" charset="-122"/>
              </a:rPr>
              <a:t>Static &amp; Dynamic </a:t>
            </a:r>
          </a:p>
          <a:p>
            <a:pPr eaLnBrk="1" hangingPunct="1"/>
            <a:r>
              <a:rPr kumimoji="0" lang="en-US" altLang="zh-CN">
                <a:ea typeface="宋体" pitchFamily="2" charset="-122"/>
              </a:rPr>
              <a:t>A typical static allocation</a:t>
            </a:r>
          </a:p>
          <a:p>
            <a:pPr lvl="1" eaLnBrk="1" hangingPunct="1"/>
            <a:r>
              <a:rPr kumimoji="0" lang="en-US" altLang="zh-CN">
                <a:ea typeface="宋体" pitchFamily="2" charset="-122"/>
              </a:rPr>
              <a:t>Divide time into discrete intervals and use a round-robin algorithm, allowing each machine to broadcast only when its time slot comes up</a:t>
            </a:r>
          </a:p>
          <a:p>
            <a:pPr eaLnBrk="1" hangingPunct="1"/>
            <a:r>
              <a:rPr kumimoji="0" lang="en-US" altLang="zh-CN">
                <a:ea typeface="宋体" pitchFamily="2" charset="-122"/>
              </a:rPr>
              <a:t>Dynamic allocation methods </a:t>
            </a:r>
          </a:p>
          <a:p>
            <a:pPr lvl="1" eaLnBrk="1" hangingPunct="1"/>
            <a:r>
              <a:rPr kumimoji="0" lang="en-US" altLang="zh-CN">
                <a:ea typeface="宋体" pitchFamily="2" charset="-122"/>
              </a:rPr>
              <a:t>Centralized</a:t>
            </a:r>
          </a:p>
          <a:p>
            <a:pPr lvl="1" eaLnBrk="1" hangingPunct="1"/>
            <a:r>
              <a:rPr kumimoji="0" lang="en-US" altLang="zh-CN">
                <a:ea typeface="宋体" pitchFamily="2" charset="-122"/>
              </a:rPr>
              <a:t>Decentralized</a:t>
            </a:r>
            <a:endParaRPr kumimoji="0" lang="zh-CN" altLang="en-US">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MAN and WAN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57163" y="157163"/>
            <a:ext cx="8794750" cy="696912"/>
          </a:xfrm>
        </p:spPr>
        <p:txBody>
          <a:bodyPr/>
          <a:lstStyle/>
          <a:p>
            <a:pPr eaLnBrk="1" hangingPunct="1"/>
            <a:r>
              <a:rPr kumimoji="0" lang="en-US" altLang="zh-CN" dirty="0">
                <a:ea typeface="宋体" pitchFamily="2" charset="-122"/>
              </a:rPr>
              <a:t>Metropolitan Area Networks</a:t>
            </a:r>
          </a:p>
        </p:txBody>
      </p:sp>
      <p:sp>
        <p:nvSpPr>
          <p:cNvPr id="35843" name="Rectangle 3"/>
          <p:cNvSpPr>
            <a:spLocks noGrp="1" noChangeArrowheads="1"/>
          </p:cNvSpPr>
          <p:nvPr>
            <p:ph type="body" idx="1"/>
          </p:nvPr>
        </p:nvSpPr>
        <p:spPr/>
        <p:txBody>
          <a:bodyPr/>
          <a:lstStyle/>
          <a:p>
            <a:pPr eaLnBrk="1" hangingPunct="1"/>
            <a:r>
              <a:rPr kumimoji="0" lang="en-US" altLang="zh-CN" dirty="0">
                <a:ea typeface="宋体" pitchFamily="2" charset="-122"/>
              </a:rPr>
              <a:t>A metropolitan area network based on cable TV</a:t>
            </a:r>
          </a:p>
        </p:txBody>
      </p:sp>
      <p:pic>
        <p:nvPicPr>
          <p:cNvPr id="35844" name="Picture 4" descr="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1906588"/>
            <a:ext cx="7173913"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WAN</a:t>
            </a:r>
          </a:p>
        </p:txBody>
      </p:sp>
      <p:sp>
        <p:nvSpPr>
          <p:cNvPr id="36867" name="Rectangle 3"/>
          <p:cNvSpPr>
            <a:spLocks noGrp="1" noChangeArrowheads="1"/>
          </p:cNvSpPr>
          <p:nvPr>
            <p:ph type="body" idx="1"/>
          </p:nvPr>
        </p:nvSpPr>
        <p:spPr/>
        <p:txBody>
          <a:bodyPr/>
          <a:lstStyle/>
          <a:p>
            <a:pPr eaLnBrk="1" hangingPunct="1"/>
            <a:r>
              <a:rPr lang="zh-CN" altLang="zh-CN">
                <a:ea typeface="宋体" pitchFamily="2" charset="-122"/>
              </a:rPr>
              <a:t>WAN: telecommunication network that covers a broad area</a:t>
            </a:r>
          </a:p>
          <a:p>
            <a:pPr eaLnBrk="1" hangingPunct="1"/>
            <a:r>
              <a:rPr lang="zh-CN" altLang="zh-CN">
                <a:ea typeface="宋体" pitchFamily="2" charset="-122"/>
              </a:rPr>
              <a:t>Providing connections from a LAN to the Internet</a:t>
            </a:r>
          </a:p>
        </p:txBody>
      </p:sp>
      <p:pic>
        <p:nvPicPr>
          <p:cNvPr id="36868" name="Picture 4" descr="1-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89263"/>
            <a:ext cx="7808913"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Communication subnet </a:t>
            </a:r>
            <a:endParaRPr kumimoji="0" lang="zh-CN" altLang="en-US">
              <a:ea typeface="宋体" pitchFamily="2" charset="-122"/>
            </a:endParaRPr>
          </a:p>
        </p:txBody>
      </p:sp>
      <p:sp>
        <p:nvSpPr>
          <p:cNvPr id="37891" name="Rectangle 3"/>
          <p:cNvSpPr>
            <a:spLocks noGrp="1" noChangeArrowheads="1"/>
          </p:cNvSpPr>
          <p:nvPr>
            <p:ph type="body" sz="half" idx="1"/>
          </p:nvPr>
        </p:nvSpPr>
        <p:spPr>
          <a:xfrm>
            <a:off x="169863" y="877888"/>
            <a:ext cx="8442325" cy="3924300"/>
          </a:xfrm>
        </p:spPr>
        <p:txBody>
          <a:bodyPr/>
          <a:lstStyle/>
          <a:p>
            <a:pPr marL="0" indent="0" eaLnBrk="1" hangingPunct="1">
              <a:spcBef>
                <a:spcPct val="0"/>
              </a:spcBef>
            </a:pPr>
            <a:r>
              <a:rPr kumimoji="0" lang="en-US" altLang="zh-CN" sz="2400">
                <a:ea typeface="宋体" pitchFamily="2" charset="-122"/>
              </a:rPr>
              <a:t>Transmission lines </a:t>
            </a:r>
          </a:p>
          <a:p>
            <a:pPr marL="0" indent="0" eaLnBrk="1" hangingPunct="1">
              <a:spcBef>
                <a:spcPct val="0"/>
              </a:spcBef>
            </a:pPr>
            <a:r>
              <a:rPr kumimoji="0" lang="en-US" altLang="zh-CN" sz="2400">
                <a:ea typeface="宋体" pitchFamily="2" charset="-122"/>
              </a:rPr>
              <a:t>Switching elements (Router)</a:t>
            </a:r>
          </a:p>
          <a:p>
            <a:pPr lvl="1" eaLnBrk="1" hangingPunct="1">
              <a:spcBef>
                <a:spcPct val="0"/>
              </a:spcBef>
            </a:pPr>
            <a:r>
              <a:rPr kumimoji="0" lang="en-US" altLang="zh-CN" sz="2000">
                <a:ea typeface="宋体" pitchFamily="2" charset="-122"/>
              </a:rPr>
              <a:t>Store-and-forward (packet-switched) </a:t>
            </a:r>
          </a:p>
          <a:p>
            <a:pPr lvl="1" eaLnBrk="1" hangingPunct="1">
              <a:spcBef>
                <a:spcPct val="0"/>
              </a:spcBef>
            </a:pPr>
            <a:r>
              <a:rPr kumimoji="0" lang="en-US" altLang="zh-CN" sz="2000">
                <a:ea typeface="宋体" pitchFamily="2" charset="-122"/>
              </a:rPr>
              <a:t>reassembled </a:t>
            </a:r>
          </a:p>
          <a:p>
            <a:pPr lvl="1" eaLnBrk="1" hangingPunct="1">
              <a:spcBef>
                <a:spcPct val="0"/>
              </a:spcBef>
            </a:pPr>
            <a:r>
              <a:rPr kumimoji="0" lang="en-US" altLang="zh-CN" sz="2000">
                <a:ea typeface="宋体" pitchFamily="2" charset="-122"/>
              </a:rPr>
              <a:t>Routing decisions: Routing algorithm </a:t>
            </a:r>
          </a:p>
          <a:p>
            <a:pPr marL="0" indent="0" eaLnBrk="1" hangingPunct="1">
              <a:spcBef>
                <a:spcPct val="0"/>
              </a:spcBef>
              <a:buFont typeface="Wingdings" pitchFamily="2" charset="2"/>
              <a:buNone/>
            </a:pPr>
            <a:endParaRPr kumimoji="0" lang="zh-CN" altLang="en-US" sz="2000">
              <a:ea typeface="宋体" pitchFamily="2" charset="-122"/>
            </a:endParaRPr>
          </a:p>
        </p:txBody>
      </p:sp>
      <p:pic>
        <p:nvPicPr>
          <p:cNvPr id="37892" name="Picture 4" descr="1-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1938" y="2928938"/>
            <a:ext cx="8378825" cy="2671762"/>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Wireless Networks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Categories of wireless networks</a:t>
            </a:r>
            <a:endParaRPr kumimoji="0" lang="zh-CN" altLang="en-US">
              <a:ea typeface="宋体" pitchFamily="2" charset="-122"/>
            </a:endParaRPr>
          </a:p>
        </p:txBody>
      </p:sp>
      <p:sp>
        <p:nvSpPr>
          <p:cNvPr id="39939" name="Rectangle 3"/>
          <p:cNvSpPr>
            <a:spLocks noGrp="1" noChangeArrowheads="1"/>
          </p:cNvSpPr>
          <p:nvPr>
            <p:ph type="body" idx="1"/>
          </p:nvPr>
        </p:nvSpPr>
        <p:spPr/>
        <p:txBody>
          <a:bodyPr/>
          <a:lstStyle/>
          <a:p>
            <a:pPr eaLnBrk="1" hangingPunct="1"/>
            <a:r>
              <a:rPr kumimoji="0" lang="en-US" altLang="zh-CN" dirty="0">
                <a:ea typeface="宋体" pitchFamily="2" charset="-122"/>
              </a:rPr>
              <a:t>System interconnection</a:t>
            </a:r>
          </a:p>
          <a:p>
            <a:pPr lvl="1" eaLnBrk="1" hangingPunct="1"/>
            <a:r>
              <a:rPr kumimoji="0" lang="en-US" altLang="zh-CN" dirty="0">
                <a:ea typeface="宋体" pitchFamily="2" charset="-122"/>
              </a:rPr>
              <a:t>Bluetooth </a:t>
            </a:r>
          </a:p>
          <a:p>
            <a:pPr lvl="1" eaLnBrk="1" hangingPunct="1"/>
            <a:r>
              <a:rPr kumimoji="0" lang="en-US" altLang="zh-CN" dirty="0">
                <a:ea typeface="宋体" pitchFamily="2" charset="-122"/>
              </a:rPr>
              <a:t>In the simplest form, system interconnection networks use the master-slave paradigm</a:t>
            </a:r>
          </a:p>
          <a:p>
            <a:pPr eaLnBrk="1" hangingPunct="1"/>
            <a:r>
              <a:rPr kumimoji="0" lang="en-US" altLang="zh-CN" dirty="0">
                <a:ea typeface="宋体" pitchFamily="2" charset="-122"/>
              </a:rPr>
              <a:t>Wireless LANs(802.11-WiFi)</a:t>
            </a:r>
          </a:p>
          <a:p>
            <a:pPr eaLnBrk="1" hangingPunct="1"/>
            <a:r>
              <a:rPr kumimoji="0" lang="en-US" altLang="zh-CN" dirty="0">
                <a:solidFill>
                  <a:schemeClr val="bg1">
                    <a:lumMod val="75000"/>
                  </a:schemeClr>
                </a:solidFill>
                <a:ea typeface="宋体" pitchFamily="2" charset="-122"/>
              </a:rPr>
              <a:t>Wireless MANs(802.16 </a:t>
            </a:r>
            <a:r>
              <a:rPr kumimoji="0" lang="en-US" altLang="zh-CN" dirty="0" err="1">
                <a:solidFill>
                  <a:schemeClr val="bg1">
                    <a:lumMod val="75000"/>
                  </a:schemeClr>
                </a:solidFill>
                <a:ea typeface="宋体" pitchFamily="2" charset="-122"/>
              </a:rPr>
              <a:t>WiMax</a:t>
            </a:r>
            <a:r>
              <a:rPr kumimoji="0" lang="en-US" altLang="zh-CN" dirty="0">
                <a:solidFill>
                  <a:schemeClr val="bg1">
                    <a:lumMod val="75000"/>
                  </a:schemeClr>
                </a:solidFill>
                <a:ea typeface="宋体" pitchFamily="2" charset="-122"/>
              </a:rPr>
              <a:t>)</a:t>
            </a:r>
          </a:p>
          <a:p>
            <a:pPr eaLnBrk="1" hangingPunct="1"/>
            <a:r>
              <a:rPr kumimoji="0" lang="en-US" altLang="zh-CN" dirty="0">
                <a:ea typeface="宋体" pitchFamily="2" charset="-122"/>
              </a:rPr>
              <a:t>Wireless WANs</a:t>
            </a:r>
          </a:p>
          <a:p>
            <a:pPr eaLnBrk="1" hangingPunct="1"/>
            <a:endParaRPr kumimoji="0" lang="en-US" altLang="zh-CN" dirty="0">
              <a:ea typeface="宋体" pitchFamily="2" charset="-122"/>
            </a:endParaRPr>
          </a:p>
          <a:p>
            <a:pPr lvl="1" eaLnBrk="1" hangingPunct="1">
              <a:buFont typeface="Wingdings" pitchFamily="2" charset="2"/>
              <a:buNone/>
            </a:pPr>
            <a:endParaRPr kumimoji="0" lang="en-US" altLang="zh-CN" dirty="0">
              <a:ea typeface="宋体" pitchFamily="2" charset="-122"/>
            </a:endParaRPr>
          </a:p>
          <a:p>
            <a:pPr eaLnBrk="1" hangingPunct="1"/>
            <a:endParaRPr kumimoji="0" lang="en-US" altLang="zh-CN" dirty="0">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Internetworks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Internet &amp; internet</a:t>
            </a:r>
            <a:endParaRPr kumimoji="0" lang="zh-CN" altLang="en-US">
              <a:ea typeface="宋体" pitchFamily="2" charset="-122"/>
            </a:endParaRPr>
          </a:p>
        </p:txBody>
      </p:sp>
      <p:sp>
        <p:nvSpPr>
          <p:cNvPr id="41987" name="Rectangle 3"/>
          <p:cNvSpPr>
            <a:spLocks noGrp="1" noChangeArrowheads="1"/>
          </p:cNvSpPr>
          <p:nvPr>
            <p:ph type="body" idx="1"/>
          </p:nvPr>
        </p:nvSpPr>
        <p:spPr>
          <a:xfrm>
            <a:off x="169863" y="877888"/>
            <a:ext cx="5160962" cy="5783262"/>
          </a:xfrm>
        </p:spPr>
        <p:txBody>
          <a:bodyPr/>
          <a:lstStyle/>
          <a:p>
            <a:pPr eaLnBrk="1" hangingPunct="1"/>
            <a:r>
              <a:rPr kumimoji="0" lang="en-US" altLang="zh-CN">
                <a:ea typeface="宋体" pitchFamily="2" charset="-122"/>
              </a:rPr>
              <a:t>A collection of interconnected networks is called an </a:t>
            </a:r>
            <a:r>
              <a:rPr kumimoji="0" lang="en-US" altLang="zh-CN">
                <a:solidFill>
                  <a:srgbClr val="FF0000"/>
                </a:solidFill>
                <a:ea typeface="宋体" pitchFamily="2" charset="-122"/>
              </a:rPr>
              <a:t>internetwork</a:t>
            </a:r>
            <a:r>
              <a:rPr kumimoji="0" lang="en-US" altLang="zh-CN">
                <a:ea typeface="宋体" pitchFamily="2" charset="-122"/>
              </a:rPr>
              <a:t> or </a:t>
            </a:r>
            <a:r>
              <a:rPr kumimoji="0" lang="en-US" altLang="zh-CN">
                <a:solidFill>
                  <a:srgbClr val="FF0000"/>
                </a:solidFill>
                <a:ea typeface="宋体" pitchFamily="2" charset="-122"/>
              </a:rPr>
              <a:t>internet</a:t>
            </a:r>
          </a:p>
          <a:p>
            <a:pPr lvl="1" eaLnBrk="1" hangingPunct="1"/>
            <a:r>
              <a:rPr kumimoji="0" lang="en-US" altLang="zh-CN">
                <a:ea typeface="宋体" pitchFamily="2" charset="-122"/>
              </a:rPr>
              <a:t>Gateway: provide the necessary translation, both in terms of hardware and software </a:t>
            </a:r>
          </a:p>
          <a:p>
            <a:pPr eaLnBrk="1" hangingPunct="1"/>
            <a:endParaRPr kumimoji="0" lang="en-US" altLang="zh-CN">
              <a:ea typeface="宋体" pitchFamily="2" charset="-122"/>
            </a:endParaRPr>
          </a:p>
          <a:p>
            <a:pPr eaLnBrk="1" hangingPunct="1"/>
            <a:r>
              <a:rPr kumimoji="0" lang="en-US" altLang="zh-CN">
                <a:ea typeface="宋体" pitchFamily="2" charset="-122"/>
              </a:rPr>
              <a:t>The  worldwide </a:t>
            </a:r>
            <a:r>
              <a:rPr kumimoji="0" lang="en-US" altLang="zh-CN">
                <a:solidFill>
                  <a:srgbClr val="FF0000"/>
                </a:solidFill>
                <a:ea typeface="宋体" pitchFamily="2" charset="-122"/>
              </a:rPr>
              <a:t>Internet</a:t>
            </a:r>
            <a:r>
              <a:rPr kumimoji="0" lang="en-US" altLang="zh-CN">
                <a:ea typeface="宋体" pitchFamily="2" charset="-122"/>
              </a:rPr>
              <a:t> (which is one specific internet)</a:t>
            </a:r>
          </a:p>
          <a:p>
            <a:pPr eaLnBrk="1" hangingPunct="1"/>
            <a:endParaRPr kumimoji="0" lang="zh-CN" altLang="en-US">
              <a:ea typeface="宋体" pitchFamily="2" charset="-122"/>
            </a:endParaRP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260475"/>
            <a:ext cx="38481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rnd">
                <a:solidFill>
                  <a:srgbClr val="000000"/>
                </a:solidFill>
                <a:prstDash val="sysDot"/>
                <a:miter lim="800000"/>
                <a:headEnd type="none" w="sm" len="sm"/>
                <a:tailEnd/>
              </a14:hiddenLine>
            </a:ext>
          </a:extLst>
        </p:spPr>
      </p:pic>
      <p:sp>
        <p:nvSpPr>
          <p:cNvPr id="41989" name="矩形 4"/>
          <p:cNvSpPr>
            <a:spLocks noChangeArrowheads="1"/>
          </p:cNvSpPr>
          <p:nvPr/>
        </p:nvSpPr>
        <p:spPr bwMode="auto">
          <a:xfrm>
            <a:off x="7550150" y="6049963"/>
            <a:ext cx="1166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600" i="1">
                <a:latin typeface="Arial" charset="0"/>
              </a:rPr>
              <a:t>[J. Kurose]</a:t>
            </a:r>
            <a:endParaRPr kumimoji="0" lang="zh-CN" altLang="en-US" sz="1600" i="1">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Subnet, Network, internet </a:t>
            </a:r>
            <a:endParaRPr kumimoji="0" lang="zh-CN" altLang="en-US">
              <a:ea typeface="宋体" pitchFamily="2" charset="-122"/>
            </a:endParaRPr>
          </a:p>
        </p:txBody>
      </p:sp>
      <p:sp>
        <p:nvSpPr>
          <p:cNvPr id="43011" name="Rectangle 3"/>
          <p:cNvSpPr>
            <a:spLocks noGrp="1" noChangeArrowheads="1"/>
          </p:cNvSpPr>
          <p:nvPr>
            <p:ph type="body" idx="1"/>
          </p:nvPr>
        </p:nvSpPr>
        <p:spPr>
          <a:xfrm>
            <a:off x="447675" y="928688"/>
            <a:ext cx="8515350" cy="4576762"/>
          </a:xfrm>
        </p:spPr>
        <p:txBody>
          <a:bodyPr/>
          <a:lstStyle/>
          <a:p>
            <a:pPr eaLnBrk="1" hangingPunct="1">
              <a:lnSpc>
                <a:spcPct val="80000"/>
              </a:lnSpc>
            </a:pPr>
            <a:endParaRPr kumimoji="0" lang="en-US" altLang="zh-CN">
              <a:ea typeface="宋体" pitchFamily="2" charset="-122"/>
            </a:endParaRPr>
          </a:p>
          <a:p>
            <a:pPr eaLnBrk="1" hangingPunct="1">
              <a:lnSpc>
                <a:spcPct val="80000"/>
              </a:lnSpc>
            </a:pPr>
            <a:r>
              <a:rPr kumimoji="0" lang="en-US" altLang="zh-CN">
                <a:ea typeface="宋体" pitchFamily="2" charset="-122"/>
              </a:rPr>
              <a:t>Subnet </a:t>
            </a:r>
          </a:p>
          <a:p>
            <a:pPr lvl="1" eaLnBrk="1" hangingPunct="1">
              <a:lnSpc>
                <a:spcPct val="80000"/>
              </a:lnSpc>
            </a:pPr>
            <a:r>
              <a:rPr kumimoji="0" lang="en-US" altLang="zh-CN">
                <a:ea typeface="宋体" pitchFamily="2" charset="-122"/>
              </a:rPr>
              <a:t>The collection of routers and communication lines </a:t>
            </a:r>
          </a:p>
          <a:p>
            <a:pPr eaLnBrk="1" hangingPunct="1">
              <a:lnSpc>
                <a:spcPct val="80000"/>
              </a:lnSpc>
            </a:pPr>
            <a:r>
              <a:rPr kumimoji="0" lang="en-US" altLang="zh-CN">
                <a:ea typeface="宋体" pitchFamily="2" charset="-122"/>
              </a:rPr>
              <a:t>Network</a:t>
            </a:r>
          </a:p>
          <a:p>
            <a:pPr lvl="1" eaLnBrk="1" hangingPunct="1">
              <a:lnSpc>
                <a:spcPct val="80000"/>
              </a:lnSpc>
            </a:pPr>
            <a:r>
              <a:rPr kumimoji="0" lang="en-US" altLang="zh-CN">
                <a:ea typeface="宋体" pitchFamily="2" charset="-122"/>
              </a:rPr>
              <a:t>The combination of a subnet and its hosts forms a network</a:t>
            </a:r>
          </a:p>
          <a:p>
            <a:pPr eaLnBrk="1" hangingPunct="1">
              <a:lnSpc>
                <a:spcPct val="80000"/>
              </a:lnSpc>
            </a:pPr>
            <a:r>
              <a:rPr kumimoji="0" lang="en-US" altLang="zh-CN">
                <a:ea typeface="宋体" pitchFamily="2" charset="-122"/>
              </a:rPr>
              <a:t>internetwork</a:t>
            </a:r>
            <a:endParaRPr kumimoji="0" lang="zh-CN" altLang="en-US">
              <a:ea typeface="宋体" pitchFamily="2" charset="-122"/>
            </a:endParaRPr>
          </a:p>
          <a:p>
            <a:pPr lvl="1" eaLnBrk="1" hangingPunct="1">
              <a:lnSpc>
                <a:spcPct val="80000"/>
              </a:lnSpc>
            </a:pPr>
            <a:r>
              <a:rPr kumimoji="0" lang="en-US" altLang="zh-CN">
                <a:ea typeface="宋体" pitchFamily="2" charset="-122"/>
              </a:rPr>
              <a:t>An internetwork is formed when distinct networks are interconnected</a:t>
            </a:r>
            <a:endParaRPr kumimoji="0" lang="zh-CN" altLang="en-US" sz="2000">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Distributed system</a:t>
            </a:r>
          </a:p>
        </p:txBody>
      </p:sp>
      <p:sp>
        <p:nvSpPr>
          <p:cNvPr id="7171" name="Rectangle 3"/>
          <p:cNvSpPr>
            <a:spLocks noGrp="1" noChangeArrowheads="1"/>
          </p:cNvSpPr>
          <p:nvPr>
            <p:ph type="body" idx="1"/>
          </p:nvPr>
        </p:nvSpPr>
        <p:spPr/>
        <p:txBody>
          <a:bodyPr/>
          <a:lstStyle/>
          <a:p>
            <a:pPr eaLnBrk="1" hangingPunct="1"/>
            <a:r>
              <a:rPr kumimoji="0" lang="en-US" altLang="zh-CN" dirty="0">
                <a:ea typeface="微软雅黑" pitchFamily="34" charset="-122"/>
              </a:rPr>
              <a:t>Distributed system</a:t>
            </a:r>
          </a:p>
          <a:p>
            <a:pPr lvl="1" eaLnBrk="1" hangingPunct="1"/>
            <a:r>
              <a:rPr kumimoji="0" lang="en-US" altLang="zh-CN" dirty="0">
                <a:ea typeface="微软雅黑" pitchFamily="34" charset="-122"/>
              </a:rPr>
              <a:t>A collection of independent computers appears to its users as </a:t>
            </a:r>
            <a:r>
              <a:rPr kumimoji="0" lang="en-US" altLang="zh-CN" dirty="0">
                <a:solidFill>
                  <a:srgbClr val="0000FF"/>
                </a:solidFill>
                <a:ea typeface="微软雅黑" pitchFamily="34" charset="-122"/>
              </a:rPr>
              <a:t>a single coherent system</a:t>
            </a:r>
            <a:endParaRPr kumimoji="0" lang="en-US" altLang="zh-CN" dirty="0">
              <a:ea typeface="微软雅黑" pitchFamily="34" charset="-122"/>
            </a:endParaRPr>
          </a:p>
          <a:p>
            <a:pPr lvl="1" eaLnBrk="1" hangingPunct="1"/>
            <a:r>
              <a:rPr kumimoji="0" lang="en-US" altLang="zh-CN" dirty="0">
                <a:ea typeface="微软雅黑" pitchFamily="34" charset="-122"/>
              </a:rPr>
              <a:t>A layer of software on top of the operating system, called </a:t>
            </a:r>
            <a:r>
              <a:rPr kumimoji="0" lang="en-US" altLang="zh-CN" dirty="0">
                <a:solidFill>
                  <a:srgbClr val="0000FF"/>
                </a:solidFill>
                <a:ea typeface="微软雅黑" pitchFamily="34" charset="-122"/>
              </a:rPr>
              <a:t>middleware</a:t>
            </a:r>
            <a:r>
              <a:rPr kumimoji="0" lang="en-US" altLang="zh-CN" dirty="0">
                <a:ea typeface="微软雅黑" pitchFamily="34" charset="-122"/>
              </a:rPr>
              <a:t>, is responsible for implementing this model</a:t>
            </a:r>
          </a:p>
          <a:p>
            <a:pPr lvl="1" eaLnBrk="1" hangingPunct="1"/>
            <a:r>
              <a:rPr kumimoji="0" lang="en-US" altLang="zh-CN" dirty="0">
                <a:ea typeface="微软雅黑" pitchFamily="34" charset="-122"/>
              </a:rPr>
              <a:t>A well-known example of a distributed system is the </a:t>
            </a:r>
            <a:r>
              <a:rPr kumimoji="0" lang="en-US" altLang="zh-CN" dirty="0">
                <a:solidFill>
                  <a:srgbClr val="0000FF"/>
                </a:solidFill>
                <a:ea typeface="微软雅黑" pitchFamily="34" charset="-122"/>
              </a:rPr>
              <a:t>World Wide Web</a:t>
            </a:r>
            <a:r>
              <a:rPr kumimoji="0" lang="en-US" altLang="zh-CN" dirty="0">
                <a:ea typeface="微软雅黑" pitchFamily="34" charset="-122"/>
              </a:rPr>
              <a:t>, in which everything looks like a document (Web page)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1.3 Network Software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Protocol Hierarchies</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Network architecture </a:t>
            </a:r>
            <a:endParaRPr kumimoji="0" lang="zh-CN" altLang="en-US">
              <a:ea typeface="宋体" pitchFamily="2" charset="-122"/>
            </a:endParaRPr>
          </a:p>
        </p:txBody>
      </p:sp>
      <p:sp>
        <p:nvSpPr>
          <p:cNvPr id="46083" name="Rectangle 3"/>
          <p:cNvSpPr>
            <a:spLocks noGrp="1" noChangeArrowheads="1"/>
          </p:cNvSpPr>
          <p:nvPr>
            <p:ph type="body" idx="1"/>
          </p:nvPr>
        </p:nvSpPr>
        <p:spPr/>
        <p:txBody>
          <a:bodyPr/>
          <a:lstStyle/>
          <a:p>
            <a:pPr eaLnBrk="1" hangingPunct="1"/>
            <a:r>
              <a:rPr kumimoji="0" lang="en-US" altLang="zh-CN">
                <a:ea typeface="宋体" pitchFamily="2" charset="-122"/>
              </a:rPr>
              <a:t>Networks are organized as a stack of layers</a:t>
            </a:r>
          </a:p>
          <a:p>
            <a:pPr lvl="1" eaLnBrk="1" hangingPunct="1"/>
            <a:r>
              <a:rPr kumimoji="0" lang="en-US" altLang="zh-CN">
                <a:ea typeface="宋体" pitchFamily="2" charset="-122"/>
              </a:rPr>
              <a:t>Reduce design complexity</a:t>
            </a:r>
          </a:p>
          <a:p>
            <a:pPr lvl="1" eaLnBrk="1" hangingPunct="1"/>
            <a:r>
              <a:rPr kumimoji="0" lang="en-US" altLang="zh-CN">
                <a:ea typeface="宋体" pitchFamily="2" charset="-122"/>
              </a:rPr>
              <a:t>The purpose of </a:t>
            </a:r>
            <a:r>
              <a:rPr kumimoji="0" lang="en-US" altLang="zh-CN" b="1">
                <a:ea typeface="宋体" pitchFamily="2" charset="-122"/>
              </a:rPr>
              <a:t>each layer</a:t>
            </a:r>
            <a:r>
              <a:rPr kumimoji="0" lang="en-US" altLang="zh-CN">
                <a:ea typeface="宋体" pitchFamily="2" charset="-122"/>
              </a:rPr>
              <a:t> is to offer certain services to the higher layers, </a:t>
            </a:r>
            <a:r>
              <a:rPr kumimoji="0" lang="en-US" altLang="zh-CN" b="1">
                <a:ea typeface="宋体" pitchFamily="2" charset="-122"/>
              </a:rPr>
              <a:t>shielding</a:t>
            </a:r>
            <a:r>
              <a:rPr kumimoji="0" lang="en-US" altLang="zh-CN">
                <a:ea typeface="宋体" pitchFamily="2" charset="-122"/>
              </a:rPr>
              <a:t> those layers from the details of how the offered services are actually implemented</a:t>
            </a:r>
          </a:p>
          <a:p>
            <a:pPr lvl="1" eaLnBrk="1" hangingPunct="1"/>
            <a:r>
              <a:rPr kumimoji="0" lang="en-US" altLang="zh-CN">
                <a:ea typeface="宋体" pitchFamily="2" charset="-122"/>
              </a:rPr>
              <a:t>Each layer is a kind of </a:t>
            </a:r>
            <a:r>
              <a:rPr kumimoji="0" lang="en-US" altLang="zh-CN" b="1">
                <a:ea typeface="宋体" pitchFamily="2" charset="-122"/>
              </a:rPr>
              <a:t>virtual machine</a:t>
            </a:r>
            <a:r>
              <a:rPr kumimoji="0" lang="en-US" altLang="zh-CN">
                <a:ea typeface="宋体" pitchFamily="2" charset="-122"/>
              </a:rPr>
              <a:t>, offering certain services to the layer above it</a:t>
            </a:r>
          </a:p>
          <a:p>
            <a:pPr eaLnBrk="1" hangingPunct="1"/>
            <a:r>
              <a:rPr kumimoji="0" lang="en-US" altLang="zh-CN">
                <a:ea typeface="宋体" pitchFamily="2" charset="-122"/>
              </a:rPr>
              <a:t>Object-oriented programming</a:t>
            </a:r>
          </a:p>
          <a:p>
            <a:pPr lvl="1" eaLnBrk="1" hangingPunct="1"/>
            <a:r>
              <a:rPr kumimoji="0" lang="en-US" altLang="zh-CN">
                <a:ea typeface="宋体" pitchFamily="2" charset="-122"/>
              </a:rPr>
              <a:t>A particular piece of software (or hardware) provides a service to its users but keeps the details of its </a:t>
            </a:r>
            <a:r>
              <a:rPr kumimoji="0" lang="en-US" altLang="zh-CN" b="1">
                <a:ea typeface="宋体" pitchFamily="2" charset="-122"/>
              </a:rPr>
              <a:t>internal state</a:t>
            </a:r>
            <a:r>
              <a:rPr kumimoji="0" lang="en-US" altLang="zh-CN">
                <a:ea typeface="宋体" pitchFamily="2" charset="-122"/>
              </a:rPr>
              <a:t> and </a:t>
            </a:r>
            <a:r>
              <a:rPr kumimoji="0" lang="en-US" altLang="zh-CN" b="1">
                <a:ea typeface="宋体" pitchFamily="2" charset="-122"/>
              </a:rPr>
              <a:t>algorithms</a:t>
            </a:r>
            <a:r>
              <a:rPr kumimoji="0" lang="en-US" altLang="zh-CN">
                <a:ea typeface="宋体" pitchFamily="2" charset="-122"/>
              </a:rPr>
              <a:t> hidden from them</a:t>
            </a:r>
            <a:endParaRPr kumimoji="0" lang="zh-CN" altLang="en-US">
              <a:ea typeface="宋体"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Layers, Peers, Protocols, and Interfaces</a:t>
            </a:r>
          </a:p>
        </p:txBody>
      </p:sp>
      <p:pic>
        <p:nvPicPr>
          <p:cNvPr id="47107" name="Picture 4" descr="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50" y="987425"/>
            <a:ext cx="6213475"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Layers, protocols, and interfaces</a:t>
            </a:r>
            <a:endParaRPr kumimoji="0" lang="zh-CN" altLang="en-US">
              <a:ea typeface="宋体" pitchFamily="2" charset="-122"/>
            </a:endParaRPr>
          </a:p>
        </p:txBody>
      </p:sp>
      <p:sp>
        <p:nvSpPr>
          <p:cNvPr id="48131" name="Rectangle 3"/>
          <p:cNvSpPr>
            <a:spLocks noGrp="1" noChangeArrowheads="1"/>
          </p:cNvSpPr>
          <p:nvPr>
            <p:ph type="body" idx="1"/>
          </p:nvPr>
        </p:nvSpPr>
        <p:spPr>
          <a:xfrm>
            <a:off x="169863" y="877888"/>
            <a:ext cx="8748712" cy="5761037"/>
          </a:xfrm>
        </p:spPr>
        <p:txBody>
          <a:bodyPr/>
          <a:lstStyle/>
          <a:p>
            <a:pPr eaLnBrk="1" hangingPunct="1"/>
            <a:r>
              <a:rPr kumimoji="0" lang="en-US" altLang="zh-CN" sz="2400">
                <a:ea typeface="宋体" pitchFamily="2" charset="-122"/>
              </a:rPr>
              <a:t>Protocol</a:t>
            </a:r>
          </a:p>
          <a:p>
            <a:pPr lvl="1" eaLnBrk="1" hangingPunct="1"/>
            <a:r>
              <a:rPr kumimoji="0" lang="en-US" altLang="zh-CN" sz="2000">
                <a:ea typeface="宋体" pitchFamily="2" charset="-122"/>
              </a:rPr>
              <a:t>An agreement between the communicating parties on how communication is to proceed</a:t>
            </a:r>
          </a:p>
          <a:p>
            <a:pPr eaLnBrk="1" hangingPunct="1"/>
            <a:r>
              <a:rPr kumimoji="0" lang="en-US" altLang="zh-CN" sz="2400">
                <a:ea typeface="宋体" pitchFamily="2" charset="-122"/>
              </a:rPr>
              <a:t>Peers </a:t>
            </a:r>
          </a:p>
          <a:p>
            <a:pPr lvl="1" eaLnBrk="1" hangingPunct="1"/>
            <a:r>
              <a:rPr kumimoji="0" lang="en-US" altLang="zh-CN" sz="2000">
                <a:ea typeface="宋体" pitchFamily="2" charset="-122"/>
              </a:rPr>
              <a:t>The entities comprising the corresponding layers on different machines are called peers</a:t>
            </a:r>
          </a:p>
          <a:p>
            <a:pPr lvl="1" eaLnBrk="1" hangingPunct="1"/>
            <a:r>
              <a:rPr kumimoji="0" lang="en-US" altLang="zh-CN" sz="2000">
                <a:ea typeface="宋体" pitchFamily="2" charset="-122"/>
              </a:rPr>
              <a:t>The peers may be processes, hardware devices</a:t>
            </a:r>
          </a:p>
          <a:p>
            <a:pPr eaLnBrk="1" hangingPunct="1"/>
            <a:r>
              <a:rPr kumimoji="0" lang="en-US" altLang="zh-CN" sz="2400">
                <a:ea typeface="宋体" pitchFamily="2" charset="-122"/>
              </a:rPr>
              <a:t>Physical medium </a:t>
            </a:r>
          </a:p>
          <a:p>
            <a:pPr eaLnBrk="1" hangingPunct="1"/>
            <a:r>
              <a:rPr kumimoji="0" lang="en-US" altLang="zh-CN" sz="2400">
                <a:ea typeface="宋体" pitchFamily="2" charset="-122"/>
              </a:rPr>
              <a:t>Interface </a:t>
            </a:r>
          </a:p>
          <a:p>
            <a:pPr lvl="1" eaLnBrk="1" hangingPunct="1"/>
            <a:r>
              <a:rPr kumimoji="0" lang="en-US" altLang="zh-CN" sz="2000">
                <a:ea typeface="宋体" pitchFamily="2" charset="-122"/>
              </a:rPr>
              <a:t>Defines which primitive operations and services the lower layer makes available to the upper one</a:t>
            </a:r>
          </a:p>
          <a:p>
            <a:pPr eaLnBrk="1" hangingPunct="1"/>
            <a:r>
              <a:rPr kumimoji="0" lang="en-US" altLang="zh-CN" sz="2400">
                <a:ea typeface="宋体" pitchFamily="2" charset="-122"/>
              </a:rPr>
              <a:t>Network architecture </a:t>
            </a:r>
          </a:p>
          <a:p>
            <a:pPr lvl="1" eaLnBrk="1" hangingPunct="1"/>
            <a:r>
              <a:rPr kumimoji="0" lang="en-US" altLang="zh-CN" sz="2000" b="1">
                <a:ea typeface="宋体" pitchFamily="2" charset="-122"/>
              </a:rPr>
              <a:t>A set of layers and protocols </a:t>
            </a:r>
          </a:p>
          <a:p>
            <a:pPr lvl="1" eaLnBrk="1" hangingPunct="1"/>
            <a:r>
              <a:rPr kumimoji="0" lang="en-US" altLang="zh-CN" sz="2000">
                <a:solidFill>
                  <a:srgbClr val="000099"/>
                </a:solidFill>
                <a:ea typeface="宋体" pitchFamily="2" charset="-122"/>
              </a:rPr>
              <a:t>Neither</a:t>
            </a:r>
            <a:r>
              <a:rPr kumimoji="0" lang="en-US" altLang="zh-CN" sz="2000">
                <a:ea typeface="宋体" pitchFamily="2" charset="-122"/>
              </a:rPr>
              <a:t> the details of the implementation </a:t>
            </a:r>
            <a:r>
              <a:rPr kumimoji="0" lang="en-US" altLang="zh-CN" sz="2000">
                <a:solidFill>
                  <a:srgbClr val="000099"/>
                </a:solidFill>
                <a:ea typeface="宋体" pitchFamily="2" charset="-122"/>
              </a:rPr>
              <a:t>nor</a:t>
            </a:r>
            <a:r>
              <a:rPr kumimoji="0" lang="en-US" altLang="zh-CN" sz="2000">
                <a:ea typeface="宋体" pitchFamily="2" charset="-122"/>
              </a:rPr>
              <a:t> the specification of the interfaces is part of the architecture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Philosopher-Translator-Secretary</a:t>
            </a:r>
          </a:p>
        </p:txBody>
      </p:sp>
      <p:pic>
        <p:nvPicPr>
          <p:cNvPr id="49155" name="Picture 7" descr="1-1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68475" y="727075"/>
            <a:ext cx="5368925" cy="4584700"/>
          </a:xfrm>
          <a:noFill/>
        </p:spPr>
      </p:pic>
      <p:sp>
        <p:nvSpPr>
          <p:cNvPr id="49156" name="Rectangle 9"/>
          <p:cNvSpPr>
            <a:spLocks noChangeArrowheads="1"/>
          </p:cNvSpPr>
          <p:nvPr/>
        </p:nvSpPr>
        <p:spPr bwMode="auto">
          <a:xfrm>
            <a:off x="169863" y="5170488"/>
            <a:ext cx="8748712"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990600" indent="-53340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eaLnBrk="1" hangingPunct="1">
              <a:lnSpc>
                <a:spcPct val="90000"/>
              </a:lnSpc>
            </a:pPr>
            <a:r>
              <a:rPr kumimoji="0" lang="en-US" altLang="zh-CN" sz="2400"/>
              <a:t>Interfaces</a:t>
            </a:r>
          </a:p>
          <a:p>
            <a:pPr eaLnBrk="1" hangingPunct="1">
              <a:lnSpc>
                <a:spcPct val="90000"/>
              </a:lnSpc>
            </a:pPr>
            <a:r>
              <a:rPr kumimoji="0" lang="en-US" altLang="zh-CN" sz="2400"/>
              <a:t>Protocols</a:t>
            </a:r>
          </a:p>
          <a:p>
            <a:pPr lvl="1" eaLnBrk="1" hangingPunct="1">
              <a:lnSpc>
                <a:spcPct val="90000"/>
              </a:lnSpc>
            </a:pPr>
            <a:r>
              <a:rPr kumimoji="0" lang="en-US" altLang="zh-CN" sz="2000"/>
              <a:t>Translator: A neutral language known to both of them </a:t>
            </a:r>
          </a:p>
          <a:p>
            <a:pPr lvl="1" eaLnBrk="1" hangingPunct="1">
              <a:lnSpc>
                <a:spcPct val="90000"/>
              </a:lnSpc>
            </a:pPr>
            <a:r>
              <a:rPr kumimoji="0" lang="en-US" altLang="zh-CN" sz="2000"/>
              <a:t>Secretary: communication method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Information flow</a:t>
            </a:r>
          </a:p>
        </p:txBody>
      </p:sp>
      <p:sp>
        <p:nvSpPr>
          <p:cNvPr id="50179" name="Rectangle 3"/>
          <p:cNvSpPr>
            <a:spLocks noGrp="1" noChangeArrowheads="1"/>
          </p:cNvSpPr>
          <p:nvPr>
            <p:ph type="body" idx="1"/>
          </p:nvPr>
        </p:nvSpPr>
        <p:spPr/>
        <p:txBody>
          <a:bodyPr/>
          <a:lstStyle/>
          <a:p>
            <a:pPr eaLnBrk="1" hangingPunct="1">
              <a:buFont typeface="Wingdings" pitchFamily="2" charset="2"/>
              <a:buNone/>
            </a:pPr>
            <a:r>
              <a:rPr kumimoji="0" lang="en-US" altLang="zh-CN">
                <a:ea typeface="宋体" pitchFamily="2" charset="-122"/>
              </a:rPr>
              <a:t>Example information flow supporting virtual communication in layer 5.</a:t>
            </a:r>
          </a:p>
        </p:txBody>
      </p:sp>
      <p:pic>
        <p:nvPicPr>
          <p:cNvPr id="50180" name="Picture 4" descr="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8" y="1797050"/>
            <a:ext cx="7650162"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右箭头 4">
            <a:hlinkClick r:id="rId4" action="ppaction://hlinksldjump"/>
          </p:cNvPr>
          <p:cNvSpPr>
            <a:spLocks noChangeArrowheads="1"/>
          </p:cNvSpPr>
          <p:nvPr/>
        </p:nvSpPr>
        <p:spPr bwMode="auto">
          <a:xfrm>
            <a:off x="7754938" y="5910263"/>
            <a:ext cx="796925" cy="371475"/>
          </a:xfrm>
          <a:prstGeom prst="rightArrow">
            <a:avLst>
              <a:gd name="adj1" fmla="val 50000"/>
              <a:gd name="adj2" fmla="val 50206"/>
            </a:avLst>
          </a:prstGeom>
          <a:solidFill>
            <a:schemeClr val="accent1"/>
          </a:solidFill>
          <a:ln w="25400" cap="rnd">
            <a:solidFill>
              <a:srgbClr val="FFFF00"/>
            </a:solidFill>
            <a:prstDash val="sysDot"/>
            <a:round/>
            <a:headEnd type="none" w="sm" len="sm"/>
            <a:tailEnd/>
          </a:ln>
        </p:spPr>
        <p:txBody>
          <a:bodyPr wrap="none" lIns="90000" tIns="46800" rIns="90000" bIns="46800"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Virtual Communication of Layer 5 Peers(1)</a:t>
            </a:r>
            <a:endParaRPr kumimoji="0" lang="zh-CN" altLang="en-US">
              <a:ea typeface="宋体" pitchFamily="2" charset="-122"/>
            </a:endParaRPr>
          </a:p>
        </p:txBody>
      </p:sp>
      <p:sp>
        <p:nvSpPr>
          <p:cNvPr id="51203" name="Rectangle 3"/>
          <p:cNvSpPr>
            <a:spLocks noGrp="1" noChangeArrowheads="1"/>
          </p:cNvSpPr>
          <p:nvPr>
            <p:ph type="body" idx="1"/>
          </p:nvPr>
        </p:nvSpPr>
        <p:spPr>
          <a:xfrm>
            <a:off x="169863" y="877888"/>
            <a:ext cx="8748712" cy="5392737"/>
          </a:xfrm>
        </p:spPr>
        <p:txBody>
          <a:bodyPr/>
          <a:lstStyle/>
          <a:p>
            <a:pPr eaLnBrk="1" hangingPunct="1"/>
            <a:r>
              <a:rPr kumimoji="0" lang="en-US" altLang="zh-CN">
                <a:ea typeface="宋体" pitchFamily="2" charset="-122"/>
              </a:rPr>
              <a:t>Layer 5</a:t>
            </a:r>
          </a:p>
          <a:p>
            <a:pPr lvl="1" eaLnBrk="1" hangingPunct="1"/>
            <a:r>
              <a:rPr kumimoji="0" lang="en-US" altLang="zh-CN">
                <a:ea typeface="宋体" pitchFamily="2" charset="-122"/>
              </a:rPr>
              <a:t>A message, M, is produced by an application process and given to layer 4 for transmission</a:t>
            </a:r>
          </a:p>
          <a:p>
            <a:pPr eaLnBrk="1" hangingPunct="1"/>
            <a:r>
              <a:rPr kumimoji="0" lang="en-US" altLang="zh-CN">
                <a:ea typeface="宋体" pitchFamily="2" charset="-122"/>
              </a:rPr>
              <a:t>Layer 4</a:t>
            </a:r>
          </a:p>
          <a:p>
            <a:pPr lvl="1" eaLnBrk="1" hangingPunct="1"/>
            <a:r>
              <a:rPr kumimoji="0" lang="en-US" altLang="zh-CN">
                <a:ea typeface="宋体" pitchFamily="2" charset="-122"/>
              </a:rPr>
              <a:t>Puts a header in front of the message to identify the message and passes the result to layer 3</a:t>
            </a:r>
          </a:p>
          <a:p>
            <a:pPr lvl="1" eaLnBrk="1" hangingPunct="1"/>
            <a:r>
              <a:rPr kumimoji="0" lang="en-US" altLang="zh-CN">
                <a:solidFill>
                  <a:srgbClr val="000099"/>
                </a:solidFill>
                <a:ea typeface="宋体" pitchFamily="2" charset="-122"/>
              </a:rPr>
              <a:t>Header:</a:t>
            </a:r>
            <a:r>
              <a:rPr kumimoji="0" lang="en-US" altLang="zh-CN">
                <a:ea typeface="宋体" pitchFamily="2" charset="-122"/>
              </a:rPr>
              <a:t> control information, such as sequence numbers (In some layers, headers can also contain sizes, times, and other control fields)</a:t>
            </a:r>
            <a:endParaRPr kumimoji="0" lang="zh-CN" altLang="en-US">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Virtual Communication of Layer 5 Peers(2)</a:t>
            </a:r>
            <a:endParaRPr kumimoji="0" lang="zh-CN" altLang="en-US">
              <a:ea typeface="宋体" pitchFamily="2" charset="-122"/>
            </a:endParaRPr>
          </a:p>
        </p:txBody>
      </p:sp>
      <p:sp>
        <p:nvSpPr>
          <p:cNvPr id="52227" name="Rectangle 3"/>
          <p:cNvSpPr>
            <a:spLocks noGrp="1" noChangeArrowheads="1"/>
          </p:cNvSpPr>
          <p:nvPr>
            <p:ph type="body" idx="1"/>
          </p:nvPr>
        </p:nvSpPr>
        <p:spPr>
          <a:xfrm>
            <a:off x="169863" y="877888"/>
            <a:ext cx="8748712" cy="5392737"/>
          </a:xfrm>
        </p:spPr>
        <p:txBody>
          <a:bodyPr/>
          <a:lstStyle/>
          <a:p>
            <a:pPr eaLnBrk="1" hangingPunct="1">
              <a:lnSpc>
                <a:spcPct val="90000"/>
              </a:lnSpc>
            </a:pPr>
            <a:r>
              <a:rPr kumimoji="0" lang="en-US" altLang="zh-CN">
                <a:ea typeface="宋体" pitchFamily="2" charset="-122"/>
              </a:rPr>
              <a:t>Layer 3</a:t>
            </a:r>
          </a:p>
          <a:p>
            <a:pPr lvl="1" eaLnBrk="1" hangingPunct="1">
              <a:lnSpc>
                <a:spcPct val="90000"/>
              </a:lnSpc>
            </a:pPr>
            <a:r>
              <a:rPr kumimoji="0" lang="en-US" altLang="zh-CN">
                <a:ea typeface="宋体" pitchFamily="2" charset="-122"/>
              </a:rPr>
              <a:t>There is limit to the size of messages transmitted in the layer 3 protocol</a:t>
            </a:r>
          </a:p>
          <a:p>
            <a:pPr lvl="1" eaLnBrk="1" hangingPunct="1">
              <a:lnSpc>
                <a:spcPct val="90000"/>
              </a:lnSpc>
            </a:pPr>
            <a:r>
              <a:rPr kumimoji="0" lang="en-US" altLang="zh-CN">
                <a:ea typeface="宋体" pitchFamily="2" charset="-122"/>
              </a:rPr>
              <a:t>Break up the incoming messages into smaller units (packets)</a:t>
            </a:r>
          </a:p>
          <a:p>
            <a:pPr lvl="1" eaLnBrk="1" hangingPunct="1">
              <a:lnSpc>
                <a:spcPct val="90000"/>
              </a:lnSpc>
            </a:pPr>
            <a:r>
              <a:rPr kumimoji="0" lang="en-US" altLang="zh-CN">
                <a:ea typeface="宋体" pitchFamily="2" charset="-122"/>
              </a:rPr>
              <a:t>Prepend a layer 3 header to each packet</a:t>
            </a:r>
          </a:p>
          <a:p>
            <a:pPr lvl="1" eaLnBrk="1" hangingPunct="1">
              <a:lnSpc>
                <a:spcPct val="90000"/>
              </a:lnSpc>
            </a:pPr>
            <a:r>
              <a:rPr kumimoji="0" lang="en-US" altLang="zh-CN">
                <a:ea typeface="宋体" pitchFamily="2" charset="-122"/>
              </a:rPr>
              <a:t>Decides which of the outgoing lines to use and passes the packets to layer 2</a:t>
            </a:r>
          </a:p>
          <a:p>
            <a:pPr eaLnBrk="1" hangingPunct="1">
              <a:lnSpc>
                <a:spcPct val="90000"/>
              </a:lnSpc>
            </a:pPr>
            <a:r>
              <a:rPr kumimoji="0" lang="en-US" altLang="zh-CN">
                <a:ea typeface="宋体" pitchFamily="2" charset="-122"/>
              </a:rPr>
              <a:t>Layer 2</a:t>
            </a:r>
          </a:p>
          <a:p>
            <a:pPr lvl="1" eaLnBrk="1" hangingPunct="1">
              <a:lnSpc>
                <a:spcPct val="90000"/>
              </a:lnSpc>
            </a:pPr>
            <a:r>
              <a:rPr kumimoji="0" lang="en-US" altLang="zh-CN">
                <a:ea typeface="宋体" pitchFamily="2" charset="-122"/>
              </a:rPr>
              <a:t>Adds a header &amp; trailer to each piece</a:t>
            </a:r>
          </a:p>
          <a:p>
            <a:pPr lvl="1" eaLnBrk="1" hangingPunct="1">
              <a:lnSpc>
                <a:spcPct val="90000"/>
              </a:lnSpc>
            </a:pPr>
            <a:r>
              <a:rPr kumimoji="0" lang="en-US" altLang="zh-CN">
                <a:ea typeface="宋体" pitchFamily="2" charset="-122"/>
              </a:rPr>
              <a:t>Gives the resulting unit to layer 1 </a:t>
            </a:r>
          </a:p>
          <a:p>
            <a:pPr eaLnBrk="1" hangingPunct="1">
              <a:lnSpc>
                <a:spcPct val="90000"/>
              </a:lnSpc>
            </a:pPr>
            <a:r>
              <a:rPr kumimoji="0" lang="en-US" altLang="zh-CN">
                <a:ea typeface="宋体" pitchFamily="2" charset="-122"/>
              </a:rPr>
              <a:t>Layer 1</a:t>
            </a:r>
          </a:p>
          <a:p>
            <a:pPr lvl="1" eaLnBrk="1" hangingPunct="1">
              <a:lnSpc>
                <a:spcPct val="90000"/>
              </a:lnSpc>
            </a:pPr>
            <a:r>
              <a:rPr kumimoji="0" lang="en-US" altLang="zh-CN">
                <a:ea typeface="宋体" pitchFamily="2" charset="-122"/>
              </a:rPr>
              <a:t>Physical transmission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algn="r"/>
            <a:r>
              <a:rPr kumimoji="0" lang="en-US" altLang="zh-CN">
                <a:ea typeface="宋体" pitchFamily="2" charset="-122"/>
              </a:rPr>
              <a:t>A Practical Case</a:t>
            </a:r>
            <a:endParaRPr kumimoji="0" lang="zh-CN" altLang="en-US">
              <a:ea typeface="宋体" pitchFamily="2" charset="-122"/>
            </a:endParaRPr>
          </a:p>
        </p:txBody>
      </p:sp>
      <p:sp>
        <p:nvSpPr>
          <p:cNvPr id="53251" name="Freeform 2"/>
          <p:cNvSpPr>
            <a:spLocks/>
          </p:cNvSpPr>
          <p:nvPr/>
        </p:nvSpPr>
        <p:spPr bwMode="auto">
          <a:xfrm>
            <a:off x="3835400" y="1701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52" name="Freeform 3"/>
          <p:cNvSpPr>
            <a:spLocks/>
          </p:cNvSpPr>
          <p:nvPr/>
        </p:nvSpPr>
        <p:spPr bwMode="auto">
          <a:xfrm>
            <a:off x="7146925" y="2500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53" name="Text Box 4"/>
          <p:cNvSpPr txBox="1">
            <a:spLocks noChangeArrowheads="1"/>
          </p:cNvSpPr>
          <p:nvPr/>
        </p:nvSpPr>
        <p:spPr bwMode="auto">
          <a:xfrm>
            <a:off x="776288" y="950913"/>
            <a:ext cx="973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600">
                <a:solidFill>
                  <a:srgbClr val="FF0000"/>
                </a:solidFill>
                <a:latin typeface="Comic Sans MS" pitchFamily="66" charset="0"/>
              </a:rPr>
              <a:t>message</a:t>
            </a:r>
            <a:endParaRPr kumimoji="0" lang="en-US" altLang="zh-CN" sz="1600">
              <a:solidFill>
                <a:schemeClr val="accent2"/>
              </a:solidFill>
              <a:latin typeface="Comic Sans MS" pitchFamily="66" charset="0"/>
            </a:endParaRPr>
          </a:p>
        </p:txBody>
      </p:sp>
      <p:sp>
        <p:nvSpPr>
          <p:cNvPr id="53254" name="Text Box 5"/>
          <p:cNvSpPr txBox="1">
            <a:spLocks noChangeArrowheads="1"/>
          </p:cNvSpPr>
          <p:nvPr/>
        </p:nvSpPr>
        <p:spPr bwMode="auto">
          <a:xfrm>
            <a:off x="542925" y="1225550"/>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600">
                <a:solidFill>
                  <a:srgbClr val="FF0000"/>
                </a:solidFill>
                <a:latin typeface="Comic Sans MS" pitchFamily="66" charset="0"/>
              </a:rPr>
              <a:t>segment</a:t>
            </a:r>
            <a:endParaRPr kumimoji="0" lang="en-US" altLang="zh-CN" sz="1600">
              <a:solidFill>
                <a:schemeClr val="accent2"/>
              </a:solidFill>
              <a:latin typeface="Comic Sans MS" pitchFamily="66" charset="0"/>
            </a:endParaRPr>
          </a:p>
        </p:txBody>
      </p:sp>
      <p:sp>
        <p:nvSpPr>
          <p:cNvPr id="53255" name="Text Box 6"/>
          <p:cNvSpPr txBox="1">
            <a:spLocks noChangeArrowheads="1"/>
          </p:cNvSpPr>
          <p:nvPr/>
        </p:nvSpPr>
        <p:spPr bwMode="auto">
          <a:xfrm>
            <a:off x="258763" y="1538288"/>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600">
                <a:solidFill>
                  <a:srgbClr val="FF0000"/>
                </a:solidFill>
                <a:latin typeface="Comic Sans MS" pitchFamily="66" charset="0"/>
              </a:rPr>
              <a:t>datagram</a:t>
            </a:r>
            <a:endParaRPr kumimoji="0" lang="en-US" altLang="zh-CN" sz="1600">
              <a:solidFill>
                <a:schemeClr val="accent2"/>
              </a:solidFill>
              <a:latin typeface="Comic Sans MS" pitchFamily="66" charset="0"/>
            </a:endParaRPr>
          </a:p>
        </p:txBody>
      </p:sp>
      <p:sp>
        <p:nvSpPr>
          <p:cNvPr id="53256" name="Text Box 7"/>
          <p:cNvSpPr txBox="1">
            <a:spLocks noChangeArrowheads="1"/>
          </p:cNvSpPr>
          <p:nvPr/>
        </p:nvSpPr>
        <p:spPr bwMode="auto">
          <a:xfrm>
            <a:off x="212725" y="1871663"/>
            <a:ext cx="758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600">
                <a:solidFill>
                  <a:srgbClr val="FF0000"/>
                </a:solidFill>
                <a:latin typeface="Comic Sans MS" pitchFamily="66" charset="0"/>
              </a:rPr>
              <a:t>frame</a:t>
            </a:r>
            <a:endParaRPr kumimoji="0" lang="en-US" altLang="zh-CN" sz="1600">
              <a:solidFill>
                <a:schemeClr val="accent2"/>
              </a:solidFill>
              <a:latin typeface="Comic Sans MS" pitchFamily="66" charset="0"/>
            </a:endParaRPr>
          </a:p>
        </p:txBody>
      </p:sp>
      <p:sp>
        <p:nvSpPr>
          <p:cNvPr id="53257" name="Text Box 8"/>
          <p:cNvSpPr txBox="1">
            <a:spLocks noChangeArrowheads="1"/>
          </p:cNvSpPr>
          <p:nvPr/>
        </p:nvSpPr>
        <p:spPr bwMode="auto">
          <a:xfrm>
            <a:off x="2733675" y="477838"/>
            <a:ext cx="97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2000">
                <a:solidFill>
                  <a:schemeClr val="accent2"/>
                </a:solidFill>
                <a:latin typeface="Comic Sans MS" pitchFamily="66" charset="0"/>
              </a:rPr>
              <a:t>source</a:t>
            </a:r>
          </a:p>
        </p:txBody>
      </p:sp>
      <p:graphicFrame>
        <p:nvGraphicFramePr>
          <p:cNvPr id="53258" name="Object 2"/>
          <p:cNvGraphicFramePr>
            <a:graphicFrameLocks noChangeAspect="1"/>
          </p:cNvGraphicFramePr>
          <p:nvPr/>
        </p:nvGraphicFramePr>
        <p:xfrm>
          <a:off x="4116388" y="1455738"/>
          <a:ext cx="646112" cy="533400"/>
        </p:xfrm>
        <a:graphic>
          <a:graphicData uri="http://schemas.openxmlformats.org/presentationml/2006/ole">
            <mc:AlternateContent xmlns:mc="http://schemas.openxmlformats.org/markup-compatibility/2006">
              <mc:Choice xmlns:v="urn:schemas-microsoft-com:vml" Requires="v">
                <p:oleObj spid="_x0000_s53454" name="Clip" r:id="rId3" imgW="1307263" imgH="1084139" progId="MS_ClipArt_Gallery.2">
                  <p:embed/>
                </p:oleObj>
              </mc:Choice>
              <mc:Fallback>
                <p:oleObj name="Clip" r:id="rId3" imgW="1307263" imgH="1084139" progId="MS_ClipArt_Gallery.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88" y="1455738"/>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59" name="Freeform 10"/>
          <p:cNvSpPr>
            <a:spLocks/>
          </p:cNvSpPr>
          <p:nvPr/>
        </p:nvSpPr>
        <p:spPr bwMode="auto">
          <a:xfrm>
            <a:off x="3886200" y="9080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3260" name="Group 11"/>
          <p:cNvGrpSpPr>
            <a:grpSpLocks/>
          </p:cNvGrpSpPr>
          <p:nvPr/>
        </p:nvGrpSpPr>
        <p:grpSpPr bwMode="auto">
          <a:xfrm>
            <a:off x="7505700" y="3081338"/>
            <a:ext cx="976313" cy="277812"/>
            <a:chOff x="198" y="3765"/>
            <a:chExt cx="693" cy="287"/>
          </a:xfrm>
        </p:grpSpPr>
        <p:sp>
          <p:nvSpPr>
            <p:cNvPr id="53405"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sp>
          <p:nvSpPr>
            <p:cNvPr id="53406"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07"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grpSp>
          <p:nvGrpSpPr>
            <p:cNvPr id="53408" name="Group 15"/>
            <p:cNvGrpSpPr>
              <a:grpSpLocks/>
            </p:cNvGrpSpPr>
            <p:nvPr/>
          </p:nvGrpSpPr>
          <p:grpSpPr bwMode="auto">
            <a:xfrm>
              <a:off x="423" y="3746"/>
              <a:ext cx="238" cy="98"/>
              <a:chOff x="2848" y="848"/>
              <a:chExt cx="140" cy="98"/>
            </a:xfrm>
          </p:grpSpPr>
          <p:sp>
            <p:nvSpPr>
              <p:cNvPr id="53413"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14"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15"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409" name="Group 19"/>
            <p:cNvGrpSpPr>
              <a:grpSpLocks/>
            </p:cNvGrpSpPr>
            <p:nvPr/>
          </p:nvGrpSpPr>
          <p:grpSpPr bwMode="auto">
            <a:xfrm flipV="1">
              <a:off x="437" y="3835"/>
              <a:ext cx="238" cy="98"/>
              <a:chOff x="2848" y="848"/>
              <a:chExt cx="140" cy="98"/>
            </a:xfrm>
          </p:grpSpPr>
          <p:sp>
            <p:nvSpPr>
              <p:cNvPr id="53410"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11"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412"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3261" name="Rectangle 23"/>
          <p:cNvSpPr>
            <a:spLocks noChangeArrowheads="1"/>
          </p:cNvSpPr>
          <p:nvPr/>
        </p:nvSpPr>
        <p:spPr bwMode="auto">
          <a:xfrm>
            <a:off x="2662238" y="914400"/>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262" name="Rectangle 24"/>
          <p:cNvSpPr>
            <a:spLocks noChangeArrowheads="1"/>
          </p:cNvSpPr>
          <p:nvPr/>
        </p:nvSpPr>
        <p:spPr bwMode="auto">
          <a:xfrm>
            <a:off x="2614613" y="985838"/>
            <a:ext cx="1273175" cy="1536700"/>
          </a:xfrm>
          <a:prstGeom prst="rect">
            <a:avLst/>
          </a:prstGeom>
          <a:solidFill>
            <a:schemeClr val="bg1"/>
          </a:solidFill>
          <a:ln w="2857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263" name="Line 25"/>
          <p:cNvSpPr>
            <a:spLocks noChangeShapeType="1"/>
          </p:cNvSpPr>
          <p:nvPr/>
        </p:nvSpPr>
        <p:spPr bwMode="auto">
          <a:xfrm>
            <a:off x="2614613" y="1303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4" name="Text Box 26"/>
          <p:cNvSpPr txBox="1">
            <a:spLocks noChangeArrowheads="1"/>
          </p:cNvSpPr>
          <p:nvPr/>
        </p:nvSpPr>
        <p:spPr bwMode="auto">
          <a:xfrm>
            <a:off x="2571750" y="952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application</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transport</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network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link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physical</a:t>
            </a:r>
          </a:p>
        </p:txBody>
      </p:sp>
      <p:sp>
        <p:nvSpPr>
          <p:cNvPr id="53265" name="Line 27"/>
          <p:cNvSpPr>
            <a:spLocks noChangeShapeType="1"/>
          </p:cNvSpPr>
          <p:nvPr/>
        </p:nvSpPr>
        <p:spPr bwMode="auto">
          <a:xfrm>
            <a:off x="2622550" y="1624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6" name="Line 28"/>
          <p:cNvSpPr>
            <a:spLocks noChangeShapeType="1"/>
          </p:cNvSpPr>
          <p:nvPr/>
        </p:nvSpPr>
        <p:spPr bwMode="auto">
          <a:xfrm>
            <a:off x="2627313" y="1905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67" name="Line 29"/>
          <p:cNvSpPr>
            <a:spLocks noChangeShapeType="1"/>
          </p:cNvSpPr>
          <p:nvPr/>
        </p:nvSpPr>
        <p:spPr bwMode="auto">
          <a:xfrm>
            <a:off x="2627313" y="2181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68" name="Group 30"/>
          <p:cNvGrpSpPr>
            <a:grpSpLocks/>
          </p:cNvGrpSpPr>
          <p:nvPr/>
        </p:nvGrpSpPr>
        <p:grpSpPr bwMode="auto">
          <a:xfrm>
            <a:off x="1058863" y="1895475"/>
            <a:ext cx="1479550" cy="303213"/>
            <a:chOff x="332" y="2224"/>
            <a:chExt cx="932" cy="191"/>
          </a:xfrm>
        </p:grpSpPr>
        <p:sp>
          <p:nvSpPr>
            <p:cNvPr id="53397"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98" name="Rectangle 32"/>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99" name="Rectangle 33"/>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400" name="Rectangle 34"/>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0000FF"/>
                  </a:solidFill>
                  <a:latin typeface="Comic Sans MS" pitchFamily="66" charset="0"/>
                </a:rPr>
                <a:t>H</a:t>
              </a:r>
              <a:r>
                <a:rPr kumimoji="0" lang="en-US" altLang="zh-CN" sz="1800" baseline="-25000">
                  <a:solidFill>
                    <a:srgbClr val="0000FF"/>
                  </a:solidFill>
                  <a:latin typeface="Comic Sans MS" pitchFamily="66" charset="0"/>
                </a:rPr>
                <a:t>l</a:t>
              </a:r>
            </a:p>
          </p:txBody>
        </p:sp>
        <p:sp>
          <p:nvSpPr>
            <p:cNvPr id="53401" name="Rectangle 35"/>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402" name="Line 36"/>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03" name="Line 37"/>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04" name="Line 38"/>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69" name="Group 39"/>
          <p:cNvGrpSpPr>
            <a:grpSpLocks/>
          </p:cNvGrpSpPr>
          <p:nvPr/>
        </p:nvGrpSpPr>
        <p:grpSpPr bwMode="auto">
          <a:xfrm>
            <a:off x="1327150" y="1597025"/>
            <a:ext cx="1208088" cy="303213"/>
            <a:chOff x="501" y="1990"/>
            <a:chExt cx="761" cy="191"/>
          </a:xfrm>
        </p:grpSpPr>
        <p:sp>
          <p:nvSpPr>
            <p:cNvPr id="53391"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92"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93"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94"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95"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96"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70" name="Group 46"/>
          <p:cNvGrpSpPr>
            <a:grpSpLocks/>
          </p:cNvGrpSpPr>
          <p:nvPr/>
        </p:nvGrpSpPr>
        <p:grpSpPr bwMode="auto">
          <a:xfrm>
            <a:off x="1630363" y="1289050"/>
            <a:ext cx="890587" cy="303213"/>
            <a:chOff x="645" y="1734"/>
            <a:chExt cx="561" cy="191"/>
          </a:xfrm>
        </p:grpSpPr>
        <p:sp>
          <p:nvSpPr>
            <p:cNvPr id="53387"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88" name="Rectangle 48"/>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89" name="Rectangle 49"/>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90" name="Line 50"/>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71" name="Group 51"/>
          <p:cNvGrpSpPr>
            <a:grpSpLocks/>
          </p:cNvGrpSpPr>
          <p:nvPr/>
        </p:nvGrpSpPr>
        <p:grpSpPr bwMode="auto">
          <a:xfrm>
            <a:off x="1836738" y="977900"/>
            <a:ext cx="679450" cy="301625"/>
            <a:chOff x="780" y="1553"/>
            <a:chExt cx="428" cy="190"/>
          </a:xfrm>
        </p:grpSpPr>
        <p:sp>
          <p:nvSpPr>
            <p:cNvPr id="53385"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86" name="Rectangle 53"/>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grpSp>
      <p:sp>
        <p:nvSpPr>
          <p:cNvPr id="53272" name="Text Box 54"/>
          <p:cNvSpPr txBox="1">
            <a:spLocks noChangeArrowheads="1"/>
          </p:cNvSpPr>
          <p:nvPr/>
        </p:nvSpPr>
        <p:spPr bwMode="auto">
          <a:xfrm>
            <a:off x="1565275" y="4411663"/>
            <a:ext cx="1508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2000">
                <a:solidFill>
                  <a:schemeClr val="accent2"/>
                </a:solidFill>
                <a:latin typeface="Comic Sans MS" pitchFamily="66" charset="0"/>
              </a:rPr>
              <a:t>destination</a:t>
            </a:r>
          </a:p>
        </p:txBody>
      </p:sp>
      <p:graphicFrame>
        <p:nvGraphicFramePr>
          <p:cNvPr id="53273" name="Object 3"/>
          <p:cNvGraphicFramePr>
            <a:graphicFrameLocks noChangeAspect="1"/>
          </p:cNvGraphicFramePr>
          <p:nvPr/>
        </p:nvGraphicFramePr>
        <p:xfrm>
          <a:off x="3227388" y="5341938"/>
          <a:ext cx="646112" cy="533400"/>
        </p:xfrm>
        <a:graphic>
          <a:graphicData uri="http://schemas.openxmlformats.org/presentationml/2006/ole">
            <mc:AlternateContent xmlns:mc="http://schemas.openxmlformats.org/markup-compatibility/2006">
              <mc:Choice xmlns:v="urn:schemas-microsoft-com:vml" Requires="v">
                <p:oleObj spid="_x0000_s53455" name="Clip" r:id="rId5" imgW="1307263" imgH="1084139" progId="MS_ClipArt_Gallery.2">
                  <p:embed/>
                </p:oleObj>
              </mc:Choice>
              <mc:Fallback>
                <p:oleObj name="Clip" r:id="rId5" imgW="1307263" imgH="1084139"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88" y="5341938"/>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74" name="Freeform 56"/>
          <p:cNvSpPr>
            <a:spLocks/>
          </p:cNvSpPr>
          <p:nvPr/>
        </p:nvSpPr>
        <p:spPr bwMode="auto">
          <a:xfrm>
            <a:off x="2997200" y="47942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75" name="Rectangle 57"/>
          <p:cNvSpPr>
            <a:spLocks noChangeArrowheads="1"/>
          </p:cNvSpPr>
          <p:nvPr/>
        </p:nvSpPr>
        <p:spPr bwMode="auto">
          <a:xfrm>
            <a:off x="1773238" y="4800600"/>
            <a:ext cx="1296987"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276" name="Rectangle 58"/>
          <p:cNvSpPr>
            <a:spLocks noChangeArrowheads="1"/>
          </p:cNvSpPr>
          <p:nvPr/>
        </p:nvSpPr>
        <p:spPr bwMode="auto">
          <a:xfrm>
            <a:off x="1725613" y="4872038"/>
            <a:ext cx="1273175" cy="1536700"/>
          </a:xfrm>
          <a:prstGeom prst="rect">
            <a:avLst/>
          </a:prstGeom>
          <a:solidFill>
            <a:schemeClr val="bg1"/>
          </a:solidFill>
          <a:ln w="2857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277" name="Line 59"/>
          <p:cNvSpPr>
            <a:spLocks noChangeShapeType="1"/>
          </p:cNvSpPr>
          <p:nvPr/>
        </p:nvSpPr>
        <p:spPr bwMode="auto">
          <a:xfrm>
            <a:off x="1725613" y="5189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8" name="Text Box 60"/>
          <p:cNvSpPr txBox="1">
            <a:spLocks noChangeArrowheads="1"/>
          </p:cNvSpPr>
          <p:nvPr/>
        </p:nvSpPr>
        <p:spPr bwMode="auto">
          <a:xfrm>
            <a:off x="1682750" y="4838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application</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transport</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network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link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physical</a:t>
            </a:r>
          </a:p>
        </p:txBody>
      </p:sp>
      <p:sp>
        <p:nvSpPr>
          <p:cNvPr id="53279" name="Line 61"/>
          <p:cNvSpPr>
            <a:spLocks noChangeShapeType="1"/>
          </p:cNvSpPr>
          <p:nvPr/>
        </p:nvSpPr>
        <p:spPr bwMode="auto">
          <a:xfrm>
            <a:off x="1733550" y="5510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0" name="Line 62"/>
          <p:cNvSpPr>
            <a:spLocks noChangeShapeType="1"/>
          </p:cNvSpPr>
          <p:nvPr/>
        </p:nvSpPr>
        <p:spPr bwMode="auto">
          <a:xfrm>
            <a:off x="1738313" y="5791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1" name="Line 63"/>
          <p:cNvSpPr>
            <a:spLocks noChangeShapeType="1"/>
          </p:cNvSpPr>
          <p:nvPr/>
        </p:nvSpPr>
        <p:spPr bwMode="auto">
          <a:xfrm>
            <a:off x="1738313" y="6067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282" name="Group 64"/>
          <p:cNvGrpSpPr>
            <a:grpSpLocks/>
          </p:cNvGrpSpPr>
          <p:nvPr/>
        </p:nvGrpSpPr>
        <p:grpSpPr bwMode="auto">
          <a:xfrm>
            <a:off x="169863" y="5781675"/>
            <a:ext cx="1479550" cy="303213"/>
            <a:chOff x="332" y="2224"/>
            <a:chExt cx="932" cy="191"/>
          </a:xfrm>
        </p:grpSpPr>
        <p:sp>
          <p:nvSpPr>
            <p:cNvPr id="53377"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78"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79"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80"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FF0000"/>
                  </a:solidFill>
                  <a:latin typeface="Comic Sans MS" pitchFamily="66" charset="0"/>
                </a:rPr>
                <a:t>H</a:t>
              </a:r>
              <a:r>
                <a:rPr kumimoji="0" lang="en-US" altLang="zh-CN" sz="1800" baseline="-25000">
                  <a:solidFill>
                    <a:srgbClr val="FF0000"/>
                  </a:solidFill>
                  <a:latin typeface="Comic Sans MS" pitchFamily="66" charset="0"/>
                </a:rPr>
                <a:t>l</a:t>
              </a:r>
            </a:p>
          </p:txBody>
        </p:sp>
        <p:sp>
          <p:nvSpPr>
            <p:cNvPr id="53381"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82"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83"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84"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83" name="Group 73"/>
          <p:cNvGrpSpPr>
            <a:grpSpLocks/>
          </p:cNvGrpSpPr>
          <p:nvPr/>
        </p:nvGrpSpPr>
        <p:grpSpPr bwMode="auto">
          <a:xfrm>
            <a:off x="438150" y="5483225"/>
            <a:ext cx="1208088" cy="303213"/>
            <a:chOff x="501" y="1990"/>
            <a:chExt cx="761" cy="191"/>
          </a:xfrm>
        </p:grpSpPr>
        <p:sp>
          <p:nvSpPr>
            <p:cNvPr id="53371"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72"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73"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74"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75"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76"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84" name="Group 80"/>
          <p:cNvGrpSpPr>
            <a:grpSpLocks/>
          </p:cNvGrpSpPr>
          <p:nvPr/>
        </p:nvGrpSpPr>
        <p:grpSpPr bwMode="auto">
          <a:xfrm>
            <a:off x="741363" y="5175250"/>
            <a:ext cx="890587" cy="303213"/>
            <a:chOff x="645" y="1734"/>
            <a:chExt cx="561" cy="191"/>
          </a:xfrm>
        </p:grpSpPr>
        <p:sp>
          <p:nvSpPr>
            <p:cNvPr id="53367"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68"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69"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70"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85" name="Group 85"/>
          <p:cNvGrpSpPr>
            <a:grpSpLocks/>
          </p:cNvGrpSpPr>
          <p:nvPr/>
        </p:nvGrpSpPr>
        <p:grpSpPr bwMode="auto">
          <a:xfrm>
            <a:off x="947738" y="4864100"/>
            <a:ext cx="679450" cy="301625"/>
            <a:chOff x="780" y="1553"/>
            <a:chExt cx="428" cy="190"/>
          </a:xfrm>
        </p:grpSpPr>
        <p:sp>
          <p:nvSpPr>
            <p:cNvPr id="53365"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66"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grpSp>
      <p:grpSp>
        <p:nvGrpSpPr>
          <p:cNvPr id="53286" name="Group 88"/>
          <p:cNvGrpSpPr>
            <a:grpSpLocks/>
          </p:cNvGrpSpPr>
          <p:nvPr/>
        </p:nvGrpSpPr>
        <p:grpSpPr bwMode="auto">
          <a:xfrm>
            <a:off x="5672138" y="4418013"/>
            <a:ext cx="1387475" cy="1035050"/>
            <a:chOff x="3601" y="168"/>
            <a:chExt cx="874" cy="652"/>
          </a:xfrm>
        </p:grpSpPr>
        <p:sp>
          <p:nvSpPr>
            <p:cNvPr id="53360"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61"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62"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63"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network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link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physical</a:t>
              </a:r>
            </a:p>
          </p:txBody>
        </p:sp>
        <p:sp>
          <p:nvSpPr>
            <p:cNvPr id="53364"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287" name="Group 94"/>
          <p:cNvGrpSpPr>
            <a:grpSpLocks/>
          </p:cNvGrpSpPr>
          <p:nvPr/>
        </p:nvGrpSpPr>
        <p:grpSpPr bwMode="auto">
          <a:xfrm>
            <a:off x="5838825" y="2525713"/>
            <a:ext cx="1387475" cy="733425"/>
            <a:chOff x="4696" y="597"/>
            <a:chExt cx="874" cy="462"/>
          </a:xfrm>
        </p:grpSpPr>
        <p:sp>
          <p:nvSpPr>
            <p:cNvPr id="53356"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57"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58"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59"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link</a:t>
              </a:r>
            </a:p>
            <a:p>
              <a:pPr algn="ctr" eaLnBrk="1" fontAlgn="base" hangingPunct="1">
                <a:lnSpc>
                  <a:spcPct val="110000"/>
                </a:lnSpc>
                <a:spcBef>
                  <a:spcPct val="0"/>
                </a:spcBef>
                <a:buClrTx/>
                <a:buSzTx/>
                <a:buFontTx/>
                <a:buNone/>
              </a:pPr>
              <a:r>
                <a:rPr kumimoji="0" lang="en-US" altLang="zh-CN" sz="1800">
                  <a:solidFill>
                    <a:schemeClr val="tx1"/>
                  </a:solidFill>
                  <a:latin typeface="Comic Sans MS" pitchFamily="66" charset="0"/>
                </a:rPr>
                <a:t>physical</a:t>
              </a:r>
            </a:p>
          </p:txBody>
        </p:sp>
      </p:grpSp>
      <p:sp>
        <p:nvSpPr>
          <p:cNvPr id="53288" name="Freeform 99"/>
          <p:cNvSpPr>
            <a:spLocks/>
          </p:cNvSpPr>
          <p:nvPr/>
        </p:nvSpPr>
        <p:spPr bwMode="auto">
          <a:xfrm>
            <a:off x="6996113" y="4410075"/>
            <a:ext cx="655637"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3289" name="Group 100"/>
          <p:cNvGrpSpPr>
            <a:grpSpLocks/>
          </p:cNvGrpSpPr>
          <p:nvPr/>
        </p:nvGrpSpPr>
        <p:grpSpPr bwMode="auto">
          <a:xfrm>
            <a:off x="7599363" y="5237163"/>
            <a:ext cx="766762" cy="433387"/>
            <a:chOff x="3600" y="219"/>
            <a:chExt cx="360" cy="175"/>
          </a:xfrm>
        </p:grpSpPr>
        <p:sp>
          <p:nvSpPr>
            <p:cNvPr id="53343"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44" name="Line 10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45" name="Line 10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46" name="Rectangle 10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47"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grpSp>
          <p:nvGrpSpPr>
            <p:cNvPr id="53348" name="Group 106"/>
            <p:cNvGrpSpPr>
              <a:grpSpLocks/>
            </p:cNvGrpSpPr>
            <p:nvPr/>
          </p:nvGrpSpPr>
          <p:grpSpPr bwMode="auto">
            <a:xfrm>
              <a:off x="3666" y="97"/>
              <a:ext cx="176" cy="49"/>
              <a:chOff x="2848" y="848"/>
              <a:chExt cx="140" cy="98"/>
            </a:xfrm>
          </p:grpSpPr>
          <p:sp>
            <p:nvSpPr>
              <p:cNvPr id="53353" name="Line 10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54" name="Line 10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55" name="Line 10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349" name="Group 110"/>
            <p:cNvGrpSpPr>
              <a:grpSpLocks/>
            </p:cNvGrpSpPr>
            <p:nvPr/>
          </p:nvGrpSpPr>
          <p:grpSpPr bwMode="auto">
            <a:xfrm flipV="1">
              <a:off x="3666" y="407"/>
              <a:ext cx="176" cy="49"/>
              <a:chOff x="2848" y="848"/>
              <a:chExt cx="140" cy="98"/>
            </a:xfrm>
          </p:grpSpPr>
          <p:sp>
            <p:nvSpPr>
              <p:cNvPr id="53350" name="Line 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51" name="Line 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352" name="Line 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53290" name="Freeform 114"/>
          <p:cNvSpPr>
            <a:spLocks/>
          </p:cNvSpPr>
          <p:nvPr/>
        </p:nvSpPr>
        <p:spPr bwMode="auto">
          <a:xfrm>
            <a:off x="1846263" y="787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3291" name="Group 115"/>
          <p:cNvGrpSpPr>
            <a:grpSpLocks/>
          </p:cNvGrpSpPr>
          <p:nvPr/>
        </p:nvGrpSpPr>
        <p:grpSpPr bwMode="auto">
          <a:xfrm>
            <a:off x="4256088" y="4800600"/>
            <a:ext cx="1479550" cy="303213"/>
            <a:chOff x="332" y="2224"/>
            <a:chExt cx="932" cy="191"/>
          </a:xfrm>
        </p:grpSpPr>
        <p:sp>
          <p:nvSpPr>
            <p:cNvPr id="53335"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36"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37"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38"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FF0000"/>
                  </a:solidFill>
                  <a:latin typeface="Comic Sans MS" pitchFamily="66" charset="0"/>
                </a:rPr>
                <a:t>H</a:t>
              </a:r>
              <a:r>
                <a:rPr kumimoji="0" lang="en-US" altLang="zh-CN" sz="1800" baseline="-25000">
                  <a:solidFill>
                    <a:srgbClr val="FF0000"/>
                  </a:solidFill>
                  <a:latin typeface="Comic Sans MS" pitchFamily="66" charset="0"/>
                </a:rPr>
                <a:t>l</a:t>
              </a:r>
            </a:p>
          </p:txBody>
        </p:sp>
        <p:sp>
          <p:nvSpPr>
            <p:cNvPr id="53339"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40"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41"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42"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92" name="Group 124"/>
          <p:cNvGrpSpPr>
            <a:grpSpLocks/>
          </p:cNvGrpSpPr>
          <p:nvPr/>
        </p:nvGrpSpPr>
        <p:grpSpPr bwMode="auto">
          <a:xfrm>
            <a:off x="4514850" y="4494213"/>
            <a:ext cx="1208088" cy="303212"/>
            <a:chOff x="501" y="1990"/>
            <a:chExt cx="761" cy="191"/>
          </a:xfrm>
        </p:grpSpPr>
        <p:sp>
          <p:nvSpPr>
            <p:cNvPr id="53329"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30"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31"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32"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33"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4"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93" name="Group 131"/>
          <p:cNvGrpSpPr>
            <a:grpSpLocks/>
          </p:cNvGrpSpPr>
          <p:nvPr/>
        </p:nvGrpSpPr>
        <p:grpSpPr bwMode="auto">
          <a:xfrm>
            <a:off x="7053263" y="4829175"/>
            <a:ext cx="1479550" cy="303213"/>
            <a:chOff x="332" y="2224"/>
            <a:chExt cx="932" cy="191"/>
          </a:xfrm>
        </p:grpSpPr>
        <p:sp>
          <p:nvSpPr>
            <p:cNvPr id="53321"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22" name="Rectangle 133"/>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23" name="Rectangle 134"/>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24" name="Rectangle 135"/>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0000FF"/>
                  </a:solidFill>
                  <a:latin typeface="Comic Sans MS" pitchFamily="66" charset="0"/>
                </a:rPr>
                <a:t>H</a:t>
              </a:r>
              <a:r>
                <a:rPr kumimoji="0" lang="en-US" altLang="zh-CN" sz="1800" baseline="-25000">
                  <a:solidFill>
                    <a:srgbClr val="0000FF"/>
                  </a:solidFill>
                  <a:latin typeface="Comic Sans MS" pitchFamily="66" charset="0"/>
                </a:rPr>
                <a:t>l</a:t>
              </a:r>
            </a:p>
          </p:txBody>
        </p:sp>
        <p:sp>
          <p:nvSpPr>
            <p:cNvPr id="53325" name="Rectangle 136"/>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26" name="Line 137"/>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7" name="Line 138"/>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8" name="Line 139"/>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94" name="Group 140"/>
          <p:cNvGrpSpPr>
            <a:grpSpLocks/>
          </p:cNvGrpSpPr>
          <p:nvPr/>
        </p:nvGrpSpPr>
        <p:grpSpPr bwMode="auto">
          <a:xfrm>
            <a:off x="7312025" y="4522788"/>
            <a:ext cx="1208088" cy="303212"/>
            <a:chOff x="501" y="1990"/>
            <a:chExt cx="761" cy="191"/>
          </a:xfrm>
        </p:grpSpPr>
        <p:sp>
          <p:nvSpPr>
            <p:cNvPr id="53315"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16"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17"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18"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19"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20"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95" name="Group 147"/>
          <p:cNvGrpSpPr>
            <a:grpSpLocks/>
          </p:cNvGrpSpPr>
          <p:nvPr/>
        </p:nvGrpSpPr>
        <p:grpSpPr bwMode="auto">
          <a:xfrm>
            <a:off x="4425950" y="2608263"/>
            <a:ext cx="1479550" cy="303212"/>
            <a:chOff x="332" y="2224"/>
            <a:chExt cx="932" cy="191"/>
          </a:xfrm>
        </p:grpSpPr>
        <p:sp>
          <p:nvSpPr>
            <p:cNvPr id="53307"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08" name="Rectangle 149"/>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09" name="Rectangle 150"/>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10" name="Rectangle 151"/>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0000FF"/>
                  </a:solidFill>
                  <a:latin typeface="Comic Sans MS" pitchFamily="66" charset="0"/>
                </a:rPr>
                <a:t>H</a:t>
              </a:r>
              <a:r>
                <a:rPr kumimoji="0" lang="en-US" altLang="zh-CN" sz="1800" baseline="-25000">
                  <a:solidFill>
                    <a:srgbClr val="0000FF"/>
                  </a:solidFill>
                  <a:latin typeface="Comic Sans MS" pitchFamily="66" charset="0"/>
                </a:rPr>
                <a:t>l</a:t>
              </a:r>
            </a:p>
          </p:txBody>
        </p:sp>
        <p:sp>
          <p:nvSpPr>
            <p:cNvPr id="53311" name="Rectangle 152"/>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12" name="Line 153"/>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3" name="Line 154"/>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14" name="Line 155"/>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296" name="Group 156"/>
          <p:cNvGrpSpPr>
            <a:grpSpLocks/>
          </p:cNvGrpSpPr>
          <p:nvPr/>
        </p:nvGrpSpPr>
        <p:grpSpPr bwMode="auto">
          <a:xfrm>
            <a:off x="7267575" y="2636838"/>
            <a:ext cx="1479550" cy="303212"/>
            <a:chOff x="332" y="2224"/>
            <a:chExt cx="932" cy="191"/>
          </a:xfrm>
        </p:grpSpPr>
        <p:sp>
          <p:nvSpPr>
            <p:cNvPr id="53299"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53300"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t</a:t>
              </a:r>
            </a:p>
          </p:txBody>
        </p:sp>
        <p:sp>
          <p:nvSpPr>
            <p:cNvPr id="53301"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H</a:t>
              </a:r>
              <a:r>
                <a:rPr kumimoji="0" lang="en-US" altLang="zh-CN" sz="1800" baseline="-25000">
                  <a:solidFill>
                    <a:schemeClr val="tx1"/>
                  </a:solidFill>
                  <a:latin typeface="Comic Sans MS" pitchFamily="66" charset="0"/>
                </a:rPr>
                <a:t>n</a:t>
              </a:r>
            </a:p>
          </p:txBody>
        </p:sp>
        <p:sp>
          <p:nvSpPr>
            <p:cNvPr id="53302"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rgbClr val="0000FF"/>
                  </a:solidFill>
                  <a:latin typeface="Comic Sans MS" pitchFamily="66" charset="0"/>
                </a:rPr>
                <a:t>H</a:t>
              </a:r>
              <a:r>
                <a:rPr kumimoji="0" lang="en-US" altLang="zh-CN" sz="1800" baseline="-25000">
                  <a:solidFill>
                    <a:srgbClr val="0000FF"/>
                  </a:solidFill>
                  <a:latin typeface="Comic Sans MS" pitchFamily="66" charset="0"/>
                </a:rPr>
                <a:t>l</a:t>
              </a:r>
            </a:p>
          </p:txBody>
        </p:sp>
        <p:sp>
          <p:nvSpPr>
            <p:cNvPr id="53303"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400">
                  <a:solidFill>
                    <a:schemeClr val="tx1"/>
                  </a:solidFill>
                  <a:latin typeface="Comic Sans MS" pitchFamily="66" charset="0"/>
                </a:rPr>
                <a:t>M</a:t>
              </a:r>
              <a:endParaRPr kumimoji="0" lang="en-US" altLang="zh-CN" sz="1400">
                <a:solidFill>
                  <a:schemeClr val="tx1"/>
                </a:solidFill>
                <a:latin typeface="Arial" charset="0"/>
              </a:endParaRPr>
            </a:p>
          </p:txBody>
        </p:sp>
        <p:sp>
          <p:nvSpPr>
            <p:cNvPr id="53304"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5"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06"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297" name="Text Box 166"/>
          <p:cNvSpPr txBox="1">
            <a:spLocks noChangeArrowheads="1"/>
          </p:cNvSpPr>
          <p:nvPr/>
        </p:nvSpPr>
        <p:spPr bwMode="auto">
          <a:xfrm>
            <a:off x="7939088" y="5665788"/>
            <a:ext cx="879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800" b="1">
                <a:solidFill>
                  <a:schemeClr val="tx1"/>
                </a:solidFill>
                <a:latin typeface="Comic Sans MS" pitchFamily="66" charset="0"/>
              </a:rPr>
              <a:t>router</a:t>
            </a:r>
          </a:p>
        </p:txBody>
      </p:sp>
      <p:sp>
        <p:nvSpPr>
          <p:cNvPr id="53298" name="Text Box 167"/>
          <p:cNvSpPr txBox="1">
            <a:spLocks noChangeArrowheads="1"/>
          </p:cNvSpPr>
          <p:nvPr/>
        </p:nvSpPr>
        <p:spPr bwMode="auto">
          <a:xfrm>
            <a:off x="7953375" y="3352800"/>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r>
              <a:rPr kumimoji="0" lang="en-US" altLang="zh-CN" sz="1800" b="1">
                <a:solidFill>
                  <a:schemeClr val="tx1"/>
                </a:solidFill>
                <a:latin typeface="Comic Sans MS" pitchFamily="66" charset="0"/>
              </a:rPr>
              <a:t>switch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kumimoji="0" lang="en-US" altLang="zh-CN" dirty="0">
                <a:ea typeface="宋体" pitchFamily="2" charset="-122"/>
              </a:rPr>
              <a:t>Definition of  Computer Networks</a:t>
            </a:r>
            <a:endParaRPr kumimoji="0" lang="zh-CN" altLang="en-US" dirty="0">
              <a:ea typeface="宋体" pitchFamily="2" charset="-122"/>
            </a:endParaRPr>
          </a:p>
        </p:txBody>
      </p:sp>
      <p:sp>
        <p:nvSpPr>
          <p:cNvPr id="8195" name="内容占位符 2"/>
          <p:cNvSpPr>
            <a:spLocks noGrp="1"/>
          </p:cNvSpPr>
          <p:nvPr>
            <p:ph idx="1"/>
          </p:nvPr>
        </p:nvSpPr>
        <p:spPr/>
        <p:txBody>
          <a:bodyPr/>
          <a:lstStyle/>
          <a:p>
            <a:r>
              <a:rPr kumimoji="0" lang="en-US" altLang="zh-CN">
                <a:ea typeface="宋体" pitchFamily="2" charset="-122"/>
              </a:rPr>
              <a:t>Components of CN</a:t>
            </a:r>
          </a:p>
          <a:p>
            <a:pPr lvl="1"/>
            <a:r>
              <a:rPr kumimoji="0" lang="en-US" altLang="zh-CN">
                <a:ea typeface="宋体" pitchFamily="2" charset="-122"/>
              </a:rPr>
              <a:t>Computers/Hosts/End Systems</a:t>
            </a:r>
          </a:p>
          <a:p>
            <a:pPr lvl="1"/>
            <a:r>
              <a:rPr kumimoji="0" lang="en-US" altLang="zh-CN">
                <a:ea typeface="宋体" pitchFamily="2" charset="-122"/>
              </a:rPr>
              <a:t>Communication Links</a:t>
            </a:r>
          </a:p>
          <a:p>
            <a:pPr lvl="1"/>
            <a:r>
              <a:rPr kumimoji="0" lang="en-US" altLang="zh-CN">
                <a:ea typeface="宋体" pitchFamily="2" charset="-122"/>
              </a:rPr>
              <a:t>Switches/Routers</a:t>
            </a:r>
          </a:p>
          <a:p>
            <a:pPr lvl="1"/>
            <a:endParaRPr kumimoji="0" lang="en-US" altLang="zh-CN">
              <a:ea typeface="宋体" pitchFamily="2" charset="-122"/>
            </a:endParaRPr>
          </a:p>
          <a:p>
            <a:endParaRPr kumimoji="0" lang="en-US" altLang="zh-CN">
              <a:ea typeface="宋体" pitchFamily="2" charset="-122"/>
            </a:endParaRPr>
          </a:p>
          <a:p>
            <a:endParaRPr kumimoji="0" lang="en-US" altLang="zh-CN">
              <a:ea typeface="宋体" pitchFamily="2" charset="-122"/>
            </a:endParaRPr>
          </a:p>
          <a:p>
            <a:endParaRPr kumimoji="0" lang="en-US" altLang="zh-CN">
              <a:ea typeface="宋体" pitchFamily="2" charset="-122"/>
            </a:endParaRPr>
          </a:p>
          <a:p>
            <a:pPr>
              <a:buFont typeface="Wingdings" pitchFamily="2" charset="2"/>
              <a:buNone/>
            </a:pPr>
            <a:endParaRPr kumimoji="0" lang="en-US" altLang="zh-CN">
              <a:ea typeface="宋体" pitchFamily="2" charset="-122"/>
            </a:endParaRPr>
          </a:p>
        </p:txBody>
      </p:sp>
      <p:grpSp>
        <p:nvGrpSpPr>
          <p:cNvPr id="8196" name="Group 36"/>
          <p:cNvGrpSpPr>
            <a:grpSpLocks/>
          </p:cNvGrpSpPr>
          <p:nvPr/>
        </p:nvGrpSpPr>
        <p:grpSpPr bwMode="auto">
          <a:xfrm>
            <a:off x="1579563" y="2801938"/>
            <a:ext cx="6299200" cy="2324100"/>
            <a:chOff x="1292" y="2840"/>
            <a:chExt cx="3587" cy="1176"/>
          </a:xfrm>
        </p:grpSpPr>
        <p:sp>
          <p:nvSpPr>
            <p:cNvPr id="8197" name="AutoShape 5"/>
            <p:cNvSpPr>
              <a:spLocks noChangeArrowheads="1"/>
            </p:cNvSpPr>
            <p:nvPr/>
          </p:nvSpPr>
          <p:spPr bwMode="auto">
            <a:xfrm>
              <a:off x="2042" y="2840"/>
              <a:ext cx="2161" cy="1176"/>
            </a:xfrm>
            <a:prstGeom prst="cloudCallout">
              <a:avLst>
                <a:gd name="adj1" fmla="val -34056"/>
                <a:gd name="adj2" fmla="val -11236"/>
              </a:avLst>
            </a:prstGeom>
            <a:noFill/>
            <a:ln w="25400">
              <a:solidFill>
                <a:schemeClr val="folHlink"/>
              </a:solidFill>
              <a:round/>
              <a:headEnd type="none"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lvl1pPr algn="l" defTabSz="762000"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defTabSz="762000"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defTabSz="762000"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defTabSz="762000"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defTabSz="762000"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fontAlgn="base">
                <a:spcBef>
                  <a:spcPct val="0"/>
                </a:spcBef>
                <a:buClrTx/>
                <a:buSzTx/>
                <a:buFontTx/>
                <a:buNone/>
              </a:pPr>
              <a:endParaRPr kumimoji="0" lang="zh-CN" altLang="en-US" sz="6000" b="1">
                <a:solidFill>
                  <a:srgbClr val="FFFF00"/>
                </a:solidFill>
                <a:latin typeface="Times New Roman" pitchFamily="18" charset="0"/>
                <a:sym typeface="Webdings" pitchFamily="18" charset="2"/>
              </a:endParaRPr>
            </a:p>
          </p:txBody>
        </p:sp>
        <p:pic>
          <p:nvPicPr>
            <p:cNvPr id="819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2" y="3196"/>
              <a:ext cx="27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 y="3196"/>
              <a:ext cx="27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Line 8"/>
            <p:cNvSpPr>
              <a:spLocks noChangeShapeType="1"/>
            </p:cNvSpPr>
            <p:nvPr/>
          </p:nvSpPr>
          <p:spPr bwMode="auto">
            <a:xfrm flipV="1">
              <a:off x="1513" y="3338"/>
              <a:ext cx="485" cy="3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1" name="Line 9"/>
            <p:cNvSpPr>
              <a:spLocks noChangeShapeType="1"/>
            </p:cNvSpPr>
            <p:nvPr/>
          </p:nvSpPr>
          <p:spPr bwMode="auto">
            <a:xfrm>
              <a:off x="4159" y="3339"/>
              <a:ext cx="441" cy="3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2" name="Line 10"/>
            <p:cNvSpPr>
              <a:spLocks noChangeShapeType="1"/>
            </p:cNvSpPr>
            <p:nvPr/>
          </p:nvSpPr>
          <p:spPr bwMode="auto">
            <a:xfrm flipV="1">
              <a:off x="2262" y="3018"/>
              <a:ext cx="662" cy="32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203" name="Picture 1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 y="3268"/>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0" y="2947"/>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5" y="3624"/>
              <a:ext cx="37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0" y="3375"/>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 y="3268"/>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3624"/>
              <a:ext cx="37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Line 17"/>
            <p:cNvSpPr>
              <a:spLocks noChangeShapeType="1"/>
            </p:cNvSpPr>
            <p:nvPr/>
          </p:nvSpPr>
          <p:spPr bwMode="auto">
            <a:xfrm>
              <a:off x="2262" y="3339"/>
              <a:ext cx="618" cy="7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0" name="Line 18"/>
            <p:cNvSpPr>
              <a:spLocks noChangeShapeType="1"/>
            </p:cNvSpPr>
            <p:nvPr/>
          </p:nvSpPr>
          <p:spPr bwMode="auto">
            <a:xfrm>
              <a:off x="2130" y="3303"/>
              <a:ext cx="309" cy="392"/>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1" name="Line 19"/>
            <p:cNvSpPr>
              <a:spLocks noChangeShapeType="1"/>
            </p:cNvSpPr>
            <p:nvPr/>
          </p:nvSpPr>
          <p:spPr bwMode="auto">
            <a:xfrm>
              <a:off x="2703" y="3660"/>
              <a:ext cx="618" cy="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212"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4" y="3896"/>
              <a:ext cx="37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3" name="Line 21"/>
            <p:cNvSpPr>
              <a:spLocks noChangeShapeType="1"/>
            </p:cNvSpPr>
            <p:nvPr/>
          </p:nvSpPr>
          <p:spPr bwMode="auto">
            <a:xfrm>
              <a:off x="2615" y="3695"/>
              <a:ext cx="221" cy="214"/>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4" name="Line 22"/>
            <p:cNvSpPr>
              <a:spLocks noChangeShapeType="1"/>
            </p:cNvSpPr>
            <p:nvPr/>
          </p:nvSpPr>
          <p:spPr bwMode="auto">
            <a:xfrm flipV="1">
              <a:off x="3233" y="3695"/>
              <a:ext cx="308" cy="214"/>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5" name="Line 23"/>
            <p:cNvSpPr>
              <a:spLocks noChangeShapeType="1"/>
            </p:cNvSpPr>
            <p:nvPr/>
          </p:nvSpPr>
          <p:spPr bwMode="auto">
            <a:xfrm>
              <a:off x="3144" y="2983"/>
              <a:ext cx="662" cy="32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6" name="Line 24"/>
            <p:cNvSpPr>
              <a:spLocks noChangeShapeType="1"/>
            </p:cNvSpPr>
            <p:nvPr/>
          </p:nvSpPr>
          <p:spPr bwMode="auto">
            <a:xfrm flipH="1">
              <a:off x="3674" y="3339"/>
              <a:ext cx="308" cy="285"/>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7" name="Line 25"/>
            <p:cNvSpPr>
              <a:spLocks noChangeShapeType="1"/>
            </p:cNvSpPr>
            <p:nvPr/>
          </p:nvSpPr>
          <p:spPr bwMode="auto">
            <a:xfrm>
              <a:off x="3100" y="3018"/>
              <a:ext cx="309" cy="606"/>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8" name="Line 26"/>
            <p:cNvSpPr>
              <a:spLocks noChangeShapeType="1"/>
            </p:cNvSpPr>
            <p:nvPr/>
          </p:nvSpPr>
          <p:spPr bwMode="auto">
            <a:xfrm>
              <a:off x="3012" y="3018"/>
              <a:ext cx="0" cy="357"/>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9" name="Line 27"/>
            <p:cNvSpPr>
              <a:spLocks noChangeShapeType="1"/>
            </p:cNvSpPr>
            <p:nvPr/>
          </p:nvSpPr>
          <p:spPr bwMode="auto">
            <a:xfrm flipH="1">
              <a:off x="2571" y="3446"/>
              <a:ext cx="353" cy="17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0" name="Line 28"/>
            <p:cNvSpPr>
              <a:spLocks noChangeShapeType="1"/>
            </p:cNvSpPr>
            <p:nvPr/>
          </p:nvSpPr>
          <p:spPr bwMode="auto">
            <a:xfrm>
              <a:off x="3100" y="3446"/>
              <a:ext cx="265" cy="17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1" name="Line 29"/>
            <p:cNvSpPr>
              <a:spLocks noChangeShapeType="1"/>
            </p:cNvSpPr>
            <p:nvPr/>
          </p:nvSpPr>
          <p:spPr bwMode="auto">
            <a:xfrm>
              <a:off x="2968" y="3446"/>
              <a:ext cx="0" cy="463"/>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2" name="Line 30"/>
            <p:cNvSpPr>
              <a:spLocks noChangeShapeType="1"/>
            </p:cNvSpPr>
            <p:nvPr/>
          </p:nvSpPr>
          <p:spPr bwMode="auto">
            <a:xfrm flipV="1">
              <a:off x="3233" y="3339"/>
              <a:ext cx="617" cy="7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223" name="Picture 3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5" y="2876"/>
              <a:ext cx="37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4" name="Line 32"/>
            <p:cNvSpPr>
              <a:spLocks noChangeShapeType="1"/>
            </p:cNvSpPr>
            <p:nvPr/>
          </p:nvSpPr>
          <p:spPr bwMode="auto">
            <a:xfrm flipH="1">
              <a:off x="3188" y="2911"/>
              <a:ext cx="397" cy="72"/>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33"/>
            <p:cNvSpPr>
              <a:spLocks noChangeShapeType="1"/>
            </p:cNvSpPr>
            <p:nvPr/>
          </p:nvSpPr>
          <p:spPr bwMode="auto">
            <a:xfrm flipH="1">
              <a:off x="3100" y="2947"/>
              <a:ext cx="574" cy="428"/>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6" name="Line 34"/>
            <p:cNvSpPr>
              <a:spLocks noChangeShapeType="1"/>
            </p:cNvSpPr>
            <p:nvPr/>
          </p:nvSpPr>
          <p:spPr bwMode="auto">
            <a:xfrm>
              <a:off x="3850" y="2947"/>
              <a:ext cx="176" cy="321"/>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7" name="Line 35"/>
            <p:cNvSpPr>
              <a:spLocks noChangeShapeType="1"/>
            </p:cNvSpPr>
            <p:nvPr/>
          </p:nvSpPr>
          <p:spPr bwMode="auto">
            <a:xfrm>
              <a:off x="2306" y="3303"/>
              <a:ext cx="1500" cy="0"/>
            </a:xfrm>
            <a:prstGeom prst="line">
              <a:avLst/>
            </a:prstGeom>
            <a:noFill/>
            <a:ln w="25400">
              <a:solidFill>
                <a:srgbClr val="FF9900"/>
              </a:solidFill>
              <a:round/>
              <a:headEnd type="none"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Design Issues for the Layers</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57163" y="157163"/>
            <a:ext cx="8794750" cy="696912"/>
          </a:xfrm>
        </p:spPr>
        <p:txBody>
          <a:bodyPr/>
          <a:lstStyle/>
          <a:p>
            <a:pPr eaLnBrk="1" hangingPunct="1"/>
            <a:r>
              <a:rPr lang="zh-CN" altLang="zh-CN">
                <a:ea typeface="宋体" pitchFamily="2" charset="-122"/>
              </a:rPr>
              <a:t>Design Issues for the Layers</a:t>
            </a:r>
          </a:p>
        </p:txBody>
      </p:sp>
      <p:sp>
        <p:nvSpPr>
          <p:cNvPr id="82947" name="Rectangle 3"/>
          <p:cNvSpPr>
            <a:spLocks noChangeArrowheads="1"/>
          </p:cNvSpPr>
          <p:nvPr/>
        </p:nvSpPr>
        <p:spPr bwMode="auto">
          <a:xfrm>
            <a:off x="327025" y="863600"/>
            <a:ext cx="859155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a:lstStyle>
            <a:lvl1pPr marL="609600" indent="-609600">
              <a:defRPr sz="5400">
                <a:solidFill>
                  <a:schemeClr val="tx1"/>
                </a:solidFill>
                <a:latin typeface="Arial" pitchFamily="34" charset="0"/>
              </a:defRPr>
            </a:lvl1pPr>
            <a:lvl2pPr>
              <a:defRPr sz="5400">
                <a:solidFill>
                  <a:schemeClr val="tx1"/>
                </a:solidFill>
                <a:latin typeface="Arial" pitchFamily="34" charset="0"/>
              </a:defRPr>
            </a:lvl2pPr>
            <a:lvl3pPr>
              <a:defRPr sz="5400">
                <a:solidFill>
                  <a:schemeClr val="tx1"/>
                </a:solidFill>
                <a:latin typeface="Arial" pitchFamily="34" charset="0"/>
              </a:defRPr>
            </a:lvl3pPr>
            <a:lvl4pPr>
              <a:defRPr sz="5400">
                <a:solidFill>
                  <a:schemeClr val="tx1"/>
                </a:solidFill>
                <a:latin typeface="Arial" pitchFamily="34" charset="0"/>
              </a:defRPr>
            </a:lvl4pPr>
            <a:lvl5pPr>
              <a:defRPr sz="5400">
                <a:solidFill>
                  <a:schemeClr val="tx1"/>
                </a:solidFill>
                <a:latin typeface="Arial" pitchFamily="34" charset="0"/>
              </a:defRPr>
            </a:lvl5pPr>
            <a:lvl6pPr algn="ctr" eaLnBrk="0" fontAlgn="base" hangingPunct="0">
              <a:spcBef>
                <a:spcPct val="0"/>
              </a:spcBef>
              <a:spcAft>
                <a:spcPct val="0"/>
              </a:spcAft>
              <a:buFont typeface="Arial" pitchFamily="34" charset="0"/>
              <a:defRPr sz="5400">
                <a:solidFill>
                  <a:schemeClr val="tx1"/>
                </a:solidFill>
                <a:latin typeface="Arial" pitchFamily="34" charset="0"/>
              </a:defRPr>
            </a:lvl6pPr>
            <a:lvl7pPr algn="ctr" eaLnBrk="0" fontAlgn="base" hangingPunct="0">
              <a:spcBef>
                <a:spcPct val="0"/>
              </a:spcBef>
              <a:spcAft>
                <a:spcPct val="0"/>
              </a:spcAft>
              <a:buFont typeface="Arial" pitchFamily="34" charset="0"/>
              <a:defRPr sz="5400">
                <a:solidFill>
                  <a:schemeClr val="tx1"/>
                </a:solidFill>
                <a:latin typeface="Arial" pitchFamily="34" charset="0"/>
              </a:defRPr>
            </a:lvl7pPr>
            <a:lvl8pPr algn="ctr" eaLnBrk="0" fontAlgn="base" hangingPunct="0">
              <a:spcBef>
                <a:spcPct val="0"/>
              </a:spcBef>
              <a:spcAft>
                <a:spcPct val="0"/>
              </a:spcAft>
              <a:buFont typeface="Arial" pitchFamily="34" charset="0"/>
              <a:defRPr sz="5400">
                <a:solidFill>
                  <a:schemeClr val="tx1"/>
                </a:solidFill>
                <a:latin typeface="Arial" pitchFamily="34" charset="0"/>
              </a:defRPr>
            </a:lvl8pPr>
            <a:lvl9pPr algn="ctr" eaLnBrk="0" fontAlgn="base" hangingPunct="0">
              <a:spcBef>
                <a:spcPct val="0"/>
              </a:spcBef>
              <a:spcAft>
                <a:spcPct val="0"/>
              </a:spcAft>
              <a:buFont typeface="Arial" pitchFamily="34" charset="0"/>
              <a:defRPr sz="5400">
                <a:solidFill>
                  <a:schemeClr val="tx1"/>
                </a:solidFill>
                <a:latin typeface="Arial" pitchFamily="34" charset="0"/>
              </a:defRPr>
            </a:lvl9pPr>
          </a:lstStyle>
          <a:p>
            <a:pPr algn="l" fontAlgn="b">
              <a:spcBef>
                <a:spcPct val="20000"/>
              </a:spcBef>
              <a:buClr>
                <a:srgbClr val="FF6600"/>
              </a:buClr>
              <a:buSzPct val="80000"/>
              <a:buFont typeface="Wingdings" pitchFamily="2" charset="2"/>
              <a:buChar char="n"/>
              <a:defRPr/>
            </a:pPr>
            <a:r>
              <a:rPr lang="zh-CN" altLang="en-US" sz="2400" dirty="0">
                <a:solidFill>
                  <a:srgbClr val="000099"/>
                </a:solidFill>
                <a:latin typeface="Verdana" pitchFamily="34" charset="0"/>
                <a:sym typeface="Verdana" pitchFamily="34" charset="0"/>
              </a:rPr>
              <a:t>Reliability</a:t>
            </a:r>
          </a:p>
          <a:p>
            <a:pPr marL="914400" lvl="1" indent="-457200" algn="l" fontAlgn="b">
              <a:spcBef>
                <a:spcPct val="20000"/>
              </a:spcBef>
              <a:buClr>
                <a:srgbClr val="FF6600"/>
              </a:buClr>
              <a:buSzPct val="80000"/>
              <a:buFont typeface="Wingdings" pitchFamily="2" charset="2"/>
              <a:buChar char="Ø"/>
              <a:defRPr/>
            </a:pPr>
            <a:r>
              <a:rPr lang="en-US" altLang="zh-CN" sz="2000" dirty="0">
                <a:solidFill>
                  <a:srgbClr val="000099"/>
                </a:solidFill>
                <a:latin typeface="Verdana" pitchFamily="34" charset="0"/>
                <a:sym typeface="Verdana" pitchFamily="34" charset="0"/>
              </a:rPr>
              <a:t>Error </a:t>
            </a:r>
            <a:r>
              <a:rPr lang="zh-CN" altLang="en-US" sz="2000" dirty="0">
                <a:solidFill>
                  <a:srgbClr val="000099"/>
                </a:solidFill>
                <a:latin typeface="Verdana" pitchFamily="34" charset="0"/>
                <a:sym typeface="Verdana" pitchFamily="34" charset="0"/>
              </a:rPr>
              <a:t>detection and error correction</a:t>
            </a:r>
            <a:endParaRPr lang="zh-CN" altLang="en-US" sz="1800" dirty="0">
              <a:solidFill>
                <a:srgbClr val="000099"/>
              </a:solidFill>
              <a:latin typeface="Verdana" pitchFamily="34" charset="0"/>
              <a:sym typeface="Verdana" pitchFamily="34" charset="0"/>
            </a:endParaRPr>
          </a:p>
          <a:p>
            <a:pPr marL="914400" lvl="1" indent="-457200" algn="l" fontAlgn="b">
              <a:spcBef>
                <a:spcPct val="20000"/>
              </a:spcBef>
              <a:buClr>
                <a:srgbClr val="FF6600"/>
              </a:buClr>
              <a:buSzPct val="80000"/>
              <a:buFont typeface="Wingdings" pitchFamily="2" charset="2"/>
              <a:buChar char="Ø"/>
              <a:defRPr/>
            </a:pPr>
            <a:r>
              <a:rPr lang="en-US" altLang="zh-CN" sz="2000" dirty="0">
                <a:solidFill>
                  <a:srgbClr val="000099"/>
                </a:solidFill>
                <a:latin typeface="Verdana" pitchFamily="34" charset="0"/>
                <a:sym typeface="Verdana" pitchFamily="34" charset="0"/>
              </a:rPr>
              <a:t>Routing</a:t>
            </a:r>
            <a:r>
              <a:rPr lang="zh-CN" altLang="en-US" sz="2000" dirty="0">
                <a:solidFill>
                  <a:srgbClr val="000099"/>
                </a:solidFill>
                <a:latin typeface="Verdana" pitchFamily="34" charset="0"/>
                <a:sym typeface="Verdana" pitchFamily="34" charset="0"/>
              </a:rPr>
              <a:t>: </a:t>
            </a:r>
            <a:r>
              <a:rPr lang="zh-CN" altLang="en-US" sz="2000" dirty="0">
                <a:latin typeface="Comic Sans MS" pitchFamily="66" charset="0"/>
                <a:sym typeface="Arial" pitchFamily="34" charset="0"/>
              </a:rPr>
              <a:t>find a path through a netwrok</a:t>
            </a:r>
            <a:endParaRPr lang="zh-CN" altLang="en-US" sz="1800" dirty="0">
              <a:latin typeface="Comic Sans MS" pitchFamily="66" charset="0"/>
              <a:sym typeface="Arial" pitchFamily="34" charset="0"/>
            </a:endParaRPr>
          </a:p>
          <a:p>
            <a:pPr algn="l" fontAlgn="b">
              <a:spcBef>
                <a:spcPct val="20000"/>
              </a:spcBef>
              <a:buClr>
                <a:srgbClr val="FF6600"/>
              </a:buClr>
              <a:buSzPct val="80000"/>
              <a:buFont typeface="Wingdings" pitchFamily="2" charset="2"/>
              <a:buChar char="n"/>
              <a:defRPr/>
            </a:pPr>
            <a:r>
              <a:rPr lang="zh-CN" altLang="en-US" sz="2400" dirty="0">
                <a:solidFill>
                  <a:srgbClr val="000099"/>
                </a:solidFill>
                <a:latin typeface="Verdana" pitchFamily="34" charset="0"/>
                <a:sym typeface="Verdana" pitchFamily="34" charset="0"/>
              </a:rPr>
              <a:t>Network evolution</a:t>
            </a:r>
          </a:p>
          <a:p>
            <a:pPr marL="800100" lvl="1" indent="-342900" algn="l" fontAlgn="b">
              <a:spcBef>
                <a:spcPct val="20000"/>
              </a:spcBef>
              <a:buClr>
                <a:srgbClr val="FF6600"/>
              </a:buClr>
              <a:buSzPct val="80000"/>
              <a:buFont typeface="Wingdings" pitchFamily="2" charset="2"/>
              <a:buChar char="Ø"/>
              <a:defRPr/>
            </a:pPr>
            <a:r>
              <a:rPr lang="zh-CN" altLang="en-US" sz="2000" dirty="0">
                <a:solidFill>
                  <a:srgbClr val="000099"/>
                </a:solidFill>
                <a:latin typeface="Verdana" pitchFamily="34" charset="0"/>
                <a:sym typeface="Verdana" pitchFamily="34" charset="0"/>
              </a:rPr>
              <a:t>Protocol layering</a:t>
            </a:r>
            <a:endParaRPr lang="zh-CN" altLang="en-US" sz="1800" dirty="0">
              <a:solidFill>
                <a:srgbClr val="000099"/>
              </a:solidFill>
              <a:latin typeface="Verdana" pitchFamily="34" charset="0"/>
              <a:sym typeface="Verdana" pitchFamily="34" charset="0"/>
            </a:endParaRPr>
          </a:p>
          <a:p>
            <a:pPr marL="800100" lvl="1" indent="-342900" algn="l" fontAlgn="b">
              <a:spcBef>
                <a:spcPct val="20000"/>
              </a:spcBef>
              <a:buClr>
                <a:srgbClr val="FF6600"/>
              </a:buClr>
              <a:buSzPct val="80000"/>
              <a:buFont typeface="Wingdings" pitchFamily="2" charset="2"/>
              <a:buChar char="Ø"/>
              <a:defRPr/>
            </a:pPr>
            <a:r>
              <a:rPr lang="en-US" altLang="zh-CN" sz="2000" dirty="0">
                <a:solidFill>
                  <a:srgbClr val="000099"/>
                </a:solidFill>
                <a:latin typeface="Verdana" pitchFamily="34" charset="0"/>
                <a:sym typeface="Verdana" pitchFamily="34" charset="0"/>
              </a:rPr>
              <a:t>Addressing</a:t>
            </a:r>
            <a:r>
              <a:rPr lang="zh-CN" altLang="en-US" sz="2000" dirty="0">
                <a:solidFill>
                  <a:srgbClr val="000099"/>
                </a:solidFill>
                <a:latin typeface="Verdana" pitchFamily="34" charset="0"/>
                <a:sym typeface="Verdana" pitchFamily="34" charset="0"/>
              </a:rPr>
              <a:t> or naming: </a:t>
            </a:r>
            <a:r>
              <a:rPr lang="zh-CN" altLang="en-US" sz="2000" dirty="0">
                <a:solidFill>
                  <a:srgbClr val="FF0000"/>
                </a:solidFill>
                <a:latin typeface="Comic Sans MS" pitchFamily="66" charset="0"/>
              </a:rPr>
              <a:t>identifying</a:t>
            </a:r>
            <a:r>
              <a:rPr lang="zh-CN" altLang="en-US" sz="2000" dirty="0">
                <a:latin typeface="Comic Sans MS" pitchFamily="66" charset="0"/>
              </a:rPr>
              <a:t> senders and receivers</a:t>
            </a:r>
            <a:endParaRPr lang="zh-CN" altLang="en-US" sz="1800" dirty="0">
              <a:latin typeface="Comic Sans MS" pitchFamily="66" charset="0"/>
            </a:endParaRPr>
          </a:p>
          <a:p>
            <a:pPr marL="800100" lvl="1" indent="-342900" algn="l" fontAlgn="b">
              <a:spcBef>
                <a:spcPct val="20000"/>
              </a:spcBef>
              <a:buClr>
                <a:srgbClr val="FF6600"/>
              </a:buClr>
              <a:buSzPct val="80000"/>
              <a:buFont typeface="Wingdings" pitchFamily="2" charset="2"/>
              <a:buChar char="Ø"/>
              <a:defRPr/>
            </a:pPr>
            <a:r>
              <a:rPr lang="zh-CN" altLang="en-US" sz="2000" dirty="0">
                <a:solidFill>
                  <a:srgbClr val="000099"/>
                </a:solidFill>
                <a:latin typeface="Verdana" pitchFamily="34" charset="0"/>
                <a:sym typeface="Verdana" pitchFamily="34" charset="0"/>
              </a:rPr>
              <a:t>Internetworking（网络互通性）</a:t>
            </a:r>
          </a:p>
          <a:p>
            <a:pPr marL="800100" lvl="1" indent="-342900" algn="l" fontAlgn="b">
              <a:spcBef>
                <a:spcPct val="20000"/>
              </a:spcBef>
              <a:buClr>
                <a:srgbClr val="FF6600"/>
              </a:buClr>
              <a:buSzPct val="80000"/>
              <a:buFont typeface="Wingdings" pitchFamily="2" charset="2"/>
              <a:buChar char="Ø"/>
              <a:defRPr/>
            </a:pPr>
            <a:r>
              <a:rPr lang="zh-CN" altLang="en-US" sz="2000" dirty="0">
                <a:solidFill>
                  <a:srgbClr val="000099"/>
                </a:solidFill>
                <a:latin typeface="Verdana" pitchFamily="34" charset="0"/>
                <a:sym typeface="Verdana" pitchFamily="34" charset="0"/>
              </a:rPr>
              <a:t>Scalability(可扩展性)</a:t>
            </a:r>
            <a:endParaRPr lang="zh-CN" altLang="en-US" sz="1800" dirty="0">
              <a:solidFill>
                <a:srgbClr val="000099"/>
              </a:solidFill>
              <a:latin typeface="Verdana" pitchFamily="34" charset="0"/>
              <a:sym typeface="Verdana" pitchFamily="34" charset="0"/>
            </a:endParaRPr>
          </a:p>
          <a:p>
            <a:pPr algn="l" fontAlgn="b">
              <a:spcBef>
                <a:spcPct val="20000"/>
              </a:spcBef>
              <a:buClr>
                <a:srgbClr val="FF6600"/>
              </a:buClr>
              <a:buSzPct val="80000"/>
              <a:buFont typeface="Wingdings" pitchFamily="2" charset="2"/>
              <a:buChar char="n"/>
              <a:defRPr/>
            </a:pPr>
            <a:r>
              <a:rPr lang="zh-CN" altLang="en-US" sz="2400" dirty="0">
                <a:solidFill>
                  <a:srgbClr val="000099"/>
                </a:solidFill>
                <a:latin typeface="Verdana" pitchFamily="34" charset="0"/>
                <a:sym typeface="Verdana" pitchFamily="34" charset="0"/>
              </a:rPr>
              <a:t>Resource allocation</a:t>
            </a:r>
            <a:endParaRPr lang="zh-CN" altLang="en-US" sz="2000" dirty="0">
              <a:solidFill>
                <a:srgbClr val="000099"/>
              </a:solidFill>
              <a:latin typeface="Verdana" pitchFamily="34" charset="0"/>
              <a:sym typeface="Verdana" pitchFamily="34" charset="0"/>
            </a:endParaRPr>
          </a:p>
          <a:p>
            <a:pPr marL="800100" lvl="1" indent="-342900" algn="l" fontAlgn="b">
              <a:spcBef>
                <a:spcPct val="20000"/>
              </a:spcBef>
              <a:buClr>
                <a:srgbClr val="FF6600"/>
              </a:buClr>
              <a:buSzPct val="80000"/>
              <a:buFont typeface="Wingdings" pitchFamily="2" charset="2"/>
              <a:buChar char="Ø"/>
              <a:defRPr/>
            </a:pPr>
            <a:r>
              <a:rPr lang="zh-CN" altLang="en-US" sz="2000" dirty="0">
                <a:solidFill>
                  <a:srgbClr val="000099"/>
                </a:solidFill>
                <a:latin typeface="Verdana" pitchFamily="34" charset="0"/>
                <a:sym typeface="Verdana" pitchFamily="34" charset="0"/>
              </a:rPr>
              <a:t>Statistical multiplexing（统计复用：按需分配）</a:t>
            </a:r>
            <a:endParaRPr lang="zh-CN" altLang="en-US" sz="1800" dirty="0">
              <a:solidFill>
                <a:srgbClr val="000099"/>
              </a:solidFill>
              <a:latin typeface="Verdana" pitchFamily="34" charset="0"/>
              <a:sym typeface="Verdana" pitchFamily="34" charset="0"/>
            </a:endParaRPr>
          </a:p>
          <a:p>
            <a:pPr marL="800100" lvl="1" indent="-342900" algn="l" fontAlgn="b">
              <a:spcBef>
                <a:spcPct val="20000"/>
              </a:spcBef>
              <a:buClr>
                <a:srgbClr val="FF6600"/>
              </a:buClr>
              <a:buSzPct val="80000"/>
              <a:buFont typeface="Wingdings" pitchFamily="2" charset="2"/>
              <a:buChar char="Ø"/>
              <a:defRPr/>
            </a:pPr>
            <a:r>
              <a:rPr lang="en-US" altLang="zh-CN" sz="2000" dirty="0">
                <a:solidFill>
                  <a:srgbClr val="000099"/>
                </a:solidFill>
                <a:latin typeface="Verdana" pitchFamily="34" charset="0"/>
                <a:sym typeface="Verdana" pitchFamily="34" charset="0"/>
              </a:rPr>
              <a:t>Flow Control</a:t>
            </a:r>
            <a:r>
              <a:rPr lang="zh-CN" altLang="en-US" sz="2000" dirty="0">
                <a:solidFill>
                  <a:srgbClr val="000099"/>
                </a:solidFill>
                <a:latin typeface="Verdana" pitchFamily="34" charset="0"/>
                <a:sym typeface="Verdana" pitchFamily="34" charset="0"/>
              </a:rPr>
              <a:t>(流量控制)</a:t>
            </a:r>
            <a:endParaRPr lang="zh-CN" altLang="en-US" sz="1800" dirty="0">
              <a:solidFill>
                <a:srgbClr val="000099"/>
              </a:solidFill>
              <a:latin typeface="Verdana" pitchFamily="34" charset="0"/>
              <a:sym typeface="Verdana" pitchFamily="34" charset="0"/>
            </a:endParaRPr>
          </a:p>
          <a:p>
            <a:pPr algn="l" fontAlgn="b">
              <a:spcBef>
                <a:spcPct val="20000"/>
              </a:spcBef>
              <a:buClr>
                <a:srgbClr val="FF6600"/>
              </a:buClr>
              <a:buSzPct val="80000"/>
              <a:buFont typeface="Wingdings" pitchFamily="2" charset="2"/>
              <a:buChar char="n"/>
              <a:defRPr/>
            </a:pPr>
            <a:r>
              <a:rPr lang="zh-CN" altLang="en-US" sz="2400" dirty="0">
                <a:solidFill>
                  <a:srgbClr val="000099"/>
                </a:solidFill>
                <a:latin typeface="Verdana" pitchFamily="34" charset="0"/>
                <a:sym typeface="Verdana" pitchFamily="34" charset="0"/>
              </a:rPr>
              <a:t>QoS（服务质量）</a:t>
            </a:r>
          </a:p>
          <a:p>
            <a:pPr algn="l" fontAlgn="b">
              <a:spcBef>
                <a:spcPct val="20000"/>
              </a:spcBef>
              <a:buClr>
                <a:srgbClr val="FF6600"/>
              </a:buClr>
              <a:buSzPct val="80000"/>
              <a:buFont typeface="Wingdings" pitchFamily="2" charset="2"/>
              <a:buChar char="n"/>
              <a:defRPr/>
            </a:pPr>
            <a:r>
              <a:rPr lang="zh-CN" altLang="en-US" sz="2400" dirty="0">
                <a:solidFill>
                  <a:srgbClr val="000099"/>
                </a:solidFill>
                <a:latin typeface="Verdana" pitchFamily="34" charset="0"/>
                <a:sym typeface="Verdana" pitchFamily="34" charset="0"/>
              </a:rPr>
              <a:t>Security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Error Control</a:t>
            </a:r>
            <a:endParaRPr kumimoji="0" lang="zh-CN" altLang="en-US">
              <a:ea typeface="宋体" pitchFamily="2" charset="-122"/>
            </a:endParaRPr>
          </a:p>
        </p:txBody>
      </p:sp>
      <p:sp>
        <p:nvSpPr>
          <p:cNvPr id="56323" name="Rectangle 3"/>
          <p:cNvSpPr>
            <a:spLocks noGrp="1" noChangeArrowheads="1"/>
          </p:cNvSpPr>
          <p:nvPr>
            <p:ph type="body" idx="1"/>
          </p:nvPr>
        </p:nvSpPr>
        <p:spPr>
          <a:xfrm>
            <a:off x="144463" y="830263"/>
            <a:ext cx="9144000" cy="5149850"/>
          </a:xfrm>
        </p:spPr>
        <p:txBody>
          <a:bodyPr/>
          <a:lstStyle/>
          <a:p>
            <a:pPr eaLnBrk="1" hangingPunct="1"/>
            <a:r>
              <a:rPr kumimoji="0" lang="en-US" altLang="zh-CN">
                <a:ea typeface="宋体" pitchFamily="2" charset="-122"/>
              </a:rPr>
              <a:t>Physical lines are not perfect</a:t>
            </a:r>
          </a:p>
          <a:p>
            <a:pPr lvl="1" eaLnBrk="1" hangingPunct="1"/>
            <a:r>
              <a:rPr kumimoji="0" lang="en-US" altLang="zh-CN">
                <a:ea typeface="宋体" pitchFamily="2" charset="-122"/>
              </a:rPr>
              <a:t>Error-detecting &amp; Error-correcting codes</a:t>
            </a:r>
          </a:p>
          <a:p>
            <a:pPr lvl="1" eaLnBrk="1" hangingPunct="1"/>
            <a:r>
              <a:rPr kumimoji="0" lang="en-US" altLang="zh-CN">
                <a:ea typeface="宋体" pitchFamily="2" charset="-122"/>
              </a:rPr>
              <a:t>How the receiver tells the sender which messages have been correctly received and which have not</a:t>
            </a:r>
          </a:p>
          <a:p>
            <a:pPr eaLnBrk="1" hangingPunct="1"/>
            <a:r>
              <a:rPr kumimoji="0" lang="en-US" altLang="zh-CN">
                <a:ea typeface="宋体" pitchFamily="2" charset="-122"/>
              </a:rPr>
              <a:t>Messages may be out of sequence</a:t>
            </a:r>
          </a:p>
          <a:p>
            <a:pPr lvl="1" eaLnBrk="1" hangingPunct="1"/>
            <a:r>
              <a:rPr kumimoji="0" lang="en-US" altLang="zh-CN">
                <a:ea typeface="宋体" pitchFamily="2" charset="-122"/>
              </a:rPr>
              <a:t>How the sender numbers the messages</a:t>
            </a:r>
          </a:p>
          <a:p>
            <a:pPr lvl="1" eaLnBrk="1" hangingPunct="1"/>
            <a:r>
              <a:rPr kumimoji="0" lang="en-US" altLang="zh-CN">
                <a:ea typeface="宋体" pitchFamily="2" charset="-122"/>
              </a:rPr>
              <a:t>How the receiver deals with the messages arriving out of order</a:t>
            </a:r>
            <a:r>
              <a:rPr kumimoji="0" lang="en-US" altLang="zh-CN" sz="2800">
                <a:ea typeface="宋体" pitchFamily="2" charset="-122"/>
              </a:rPr>
              <a:t> </a:t>
            </a:r>
          </a:p>
          <a:p>
            <a:pPr eaLnBrk="1" hangingPunct="1"/>
            <a:endParaRPr kumimoji="0" lang="en-US" altLang="zh-CN" sz="3200">
              <a:ea typeface="宋体" pitchFamily="2" charset="-122"/>
            </a:endParaRPr>
          </a:p>
          <a:p>
            <a:pPr eaLnBrk="1" hangingPunct="1"/>
            <a:endParaRPr kumimoji="0" lang="en-US" altLang="zh-CN" sz="3200">
              <a:ea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Addressing</a:t>
            </a:r>
            <a:endParaRPr kumimoji="0" lang="zh-CN" altLang="en-US">
              <a:ea typeface="宋体" pitchFamily="2" charset="-122"/>
            </a:endParaRPr>
          </a:p>
        </p:txBody>
      </p:sp>
      <p:sp>
        <p:nvSpPr>
          <p:cNvPr id="57347" name="Rectangle 3"/>
          <p:cNvSpPr>
            <a:spLocks noGrp="1" noChangeArrowheads="1"/>
          </p:cNvSpPr>
          <p:nvPr>
            <p:ph type="body" idx="1"/>
          </p:nvPr>
        </p:nvSpPr>
        <p:spPr>
          <a:xfrm>
            <a:off x="144463" y="1304925"/>
            <a:ext cx="9144000" cy="5164138"/>
          </a:xfrm>
        </p:spPr>
        <p:txBody>
          <a:bodyPr/>
          <a:lstStyle/>
          <a:p>
            <a:pPr eaLnBrk="1" hangingPunct="1"/>
            <a:r>
              <a:rPr kumimoji="0" lang="en-US" altLang="zh-CN">
                <a:ea typeface="宋体" pitchFamily="2" charset="-122"/>
              </a:rPr>
              <a:t>Each layer needs a mechanism for identifying senders and receivers</a:t>
            </a:r>
          </a:p>
          <a:p>
            <a:pPr lvl="1" eaLnBrk="1" hangingPunct="1"/>
            <a:r>
              <a:rPr kumimoji="0" lang="en-US" altLang="zh-CN">
                <a:ea typeface="宋体" pitchFamily="2" charset="-122"/>
              </a:rPr>
              <a:t>Sender: a process on a machine</a:t>
            </a:r>
          </a:p>
          <a:p>
            <a:pPr lvl="1" eaLnBrk="1" hangingPunct="1"/>
            <a:r>
              <a:rPr kumimoji="0" lang="en-US" altLang="zh-CN">
                <a:ea typeface="宋体" pitchFamily="2" charset="-122"/>
              </a:rPr>
              <a:t>Receiver: a process on another machine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Flow Control</a:t>
            </a:r>
            <a:endParaRPr kumimoji="0" lang="zh-CN" altLang="en-US">
              <a:ea typeface="宋体" pitchFamily="2" charset="-122"/>
            </a:endParaRPr>
          </a:p>
        </p:txBody>
      </p:sp>
      <p:sp>
        <p:nvSpPr>
          <p:cNvPr id="58371" name="Rectangle 3"/>
          <p:cNvSpPr>
            <a:spLocks noGrp="1" noChangeArrowheads="1"/>
          </p:cNvSpPr>
          <p:nvPr>
            <p:ph type="body" idx="1"/>
          </p:nvPr>
        </p:nvSpPr>
        <p:spPr>
          <a:xfrm>
            <a:off x="438150" y="911225"/>
            <a:ext cx="8147050" cy="5119688"/>
          </a:xfrm>
        </p:spPr>
        <p:txBody>
          <a:bodyPr/>
          <a:lstStyle/>
          <a:p>
            <a:pPr eaLnBrk="1" hangingPunct="1"/>
            <a:r>
              <a:rPr kumimoji="0" lang="en-US" altLang="zh-CN">
                <a:ea typeface="宋体" pitchFamily="2" charset="-122"/>
              </a:rPr>
              <a:t>A fast sender may swamp a slow receiver with data</a:t>
            </a:r>
          </a:p>
          <a:p>
            <a:pPr lvl="1" eaLnBrk="1" hangingPunct="1"/>
            <a:r>
              <a:rPr kumimoji="0" lang="en-US" altLang="zh-CN">
                <a:ea typeface="宋体" pitchFamily="2" charset="-122"/>
              </a:rPr>
              <a:t>Method 1: some kind of feedback from the receiver to announce it</a:t>
            </a:r>
            <a:r>
              <a:rPr kumimoji="0" lang="en-US" altLang="zh-CN">
                <a:latin typeface="Times New Roman" pitchFamily="18" charset="0"/>
                <a:ea typeface="宋体" pitchFamily="2" charset="-122"/>
              </a:rPr>
              <a:t>’</a:t>
            </a:r>
            <a:r>
              <a:rPr kumimoji="0" lang="en-US" altLang="zh-CN">
                <a:ea typeface="宋体" pitchFamily="2" charset="-122"/>
              </a:rPr>
              <a:t>s current situation</a:t>
            </a:r>
          </a:p>
          <a:p>
            <a:pPr lvl="1" eaLnBrk="1" hangingPunct="1"/>
            <a:r>
              <a:rPr kumimoji="0" lang="en-US" altLang="zh-CN">
                <a:ea typeface="宋体" pitchFamily="2" charset="-122"/>
              </a:rPr>
              <a:t>Method 2: limit the sender</a:t>
            </a:r>
            <a:r>
              <a:rPr kumimoji="0" lang="en-US" altLang="zh-CN">
                <a:latin typeface="Times New Roman" pitchFamily="18" charset="0"/>
                <a:ea typeface="宋体" pitchFamily="2" charset="-122"/>
              </a:rPr>
              <a:t>’</a:t>
            </a:r>
            <a:r>
              <a:rPr kumimoji="0" lang="en-US" altLang="zh-CN">
                <a:ea typeface="宋体" pitchFamily="2" charset="-122"/>
              </a:rPr>
              <a:t>s transmission rate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Routing</a:t>
            </a:r>
            <a:endParaRPr kumimoji="0" lang="zh-CN" altLang="en-US">
              <a:ea typeface="宋体" pitchFamily="2" charset="-122"/>
            </a:endParaRPr>
          </a:p>
        </p:txBody>
      </p:sp>
      <p:sp>
        <p:nvSpPr>
          <p:cNvPr id="59395" name="Rectangle 3"/>
          <p:cNvSpPr>
            <a:spLocks noGrp="1" noChangeArrowheads="1"/>
          </p:cNvSpPr>
          <p:nvPr>
            <p:ph type="body" idx="1"/>
          </p:nvPr>
        </p:nvSpPr>
        <p:spPr>
          <a:xfrm>
            <a:off x="584200" y="993775"/>
            <a:ext cx="8062913" cy="5119688"/>
          </a:xfrm>
        </p:spPr>
        <p:txBody>
          <a:bodyPr/>
          <a:lstStyle/>
          <a:p>
            <a:pPr eaLnBrk="1" hangingPunct="1"/>
            <a:r>
              <a:rPr kumimoji="0" lang="en-US" altLang="zh-CN" sz="3200">
                <a:ea typeface="宋体" pitchFamily="2" charset="-122"/>
              </a:rPr>
              <a:t>When multiple paths exist, a route must be chosen</a:t>
            </a:r>
          </a:p>
          <a:p>
            <a:pPr eaLnBrk="1" hangingPunct="1"/>
            <a:endParaRPr kumimoji="0" lang="en-US" altLang="zh-CN" sz="3200">
              <a:ea typeface="宋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Service Primitives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227013"/>
            <a:ext cx="9144000" cy="1143000"/>
          </a:xfrm>
        </p:spPr>
        <p:txBody>
          <a:bodyPr/>
          <a:lstStyle/>
          <a:p>
            <a:pPr eaLnBrk="1" hangingPunct="1"/>
            <a:r>
              <a:rPr kumimoji="0" lang="en-US" altLang="zh-CN">
                <a:ea typeface="宋体" pitchFamily="2" charset="-122"/>
              </a:rPr>
              <a:t>Connection-Oriented and </a:t>
            </a:r>
            <a:br>
              <a:rPr kumimoji="0" lang="en-US" altLang="zh-CN">
                <a:ea typeface="宋体" pitchFamily="2" charset="-122"/>
              </a:rPr>
            </a:br>
            <a:r>
              <a:rPr kumimoji="0" lang="en-US" altLang="zh-CN">
                <a:ea typeface="宋体" pitchFamily="2" charset="-122"/>
              </a:rPr>
              <a:t>Connectionless Services</a:t>
            </a:r>
          </a:p>
        </p:txBody>
      </p:sp>
      <p:sp>
        <p:nvSpPr>
          <p:cNvPr id="61443" name="Rectangle 3"/>
          <p:cNvSpPr>
            <a:spLocks noGrp="1" noChangeArrowheads="1"/>
          </p:cNvSpPr>
          <p:nvPr>
            <p:ph type="body" idx="1"/>
          </p:nvPr>
        </p:nvSpPr>
        <p:spPr>
          <a:xfrm>
            <a:off x="1439863" y="5972175"/>
            <a:ext cx="6958012" cy="469900"/>
          </a:xfrm>
        </p:spPr>
        <p:txBody>
          <a:bodyPr/>
          <a:lstStyle/>
          <a:p>
            <a:pPr algn="ctr" eaLnBrk="1" hangingPunct="1">
              <a:buFont typeface="Wingdings" pitchFamily="2" charset="2"/>
              <a:buNone/>
            </a:pPr>
            <a:r>
              <a:rPr kumimoji="0" lang="en-US" altLang="zh-CN">
                <a:solidFill>
                  <a:schemeClr val="tx1"/>
                </a:solidFill>
                <a:ea typeface="宋体" pitchFamily="2" charset="-122"/>
              </a:rPr>
              <a:t>Six different types of service</a:t>
            </a:r>
          </a:p>
        </p:txBody>
      </p:sp>
      <p:pic>
        <p:nvPicPr>
          <p:cNvPr id="61444" name="Picture 4"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2543175"/>
            <a:ext cx="7815263"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5"/>
          <p:cNvSpPr txBox="1">
            <a:spLocks noChangeArrowheads="1"/>
          </p:cNvSpPr>
          <p:nvPr/>
        </p:nvSpPr>
        <p:spPr bwMode="auto">
          <a:xfrm>
            <a:off x="773113" y="1509713"/>
            <a:ext cx="705167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eaLnBrk="1" fontAlgn="base" hangingPunct="1">
              <a:spcBef>
                <a:spcPct val="50000"/>
              </a:spcBef>
              <a:buClrTx/>
              <a:buSzTx/>
              <a:buFontTx/>
              <a:buNone/>
            </a:pPr>
            <a:r>
              <a:rPr kumimoji="0" lang="en-US" altLang="zh-CN" sz="2400">
                <a:solidFill>
                  <a:schemeClr val="tx1"/>
                </a:solidFill>
                <a:latin typeface="Arial" charset="0"/>
              </a:rPr>
              <a:t>Connection-oriented: telephone system</a:t>
            </a:r>
          </a:p>
          <a:p>
            <a:pPr eaLnBrk="1" fontAlgn="base" hangingPunct="1">
              <a:spcBef>
                <a:spcPct val="50000"/>
              </a:spcBef>
              <a:buClrTx/>
              <a:buSzTx/>
              <a:buFontTx/>
              <a:buNone/>
            </a:pPr>
            <a:r>
              <a:rPr kumimoji="0" lang="en-US" altLang="zh-CN" sz="2400">
                <a:solidFill>
                  <a:schemeClr val="tx1"/>
                </a:solidFill>
                <a:latin typeface="Arial" charset="0"/>
              </a:rPr>
              <a:t>Connection-less: postal system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Interfaces and services</a:t>
            </a:r>
            <a:endParaRPr kumimoji="0" lang="zh-CN" altLang="en-US">
              <a:ea typeface="宋体" pitchFamily="2" charset="-122"/>
            </a:endParaRPr>
          </a:p>
        </p:txBody>
      </p:sp>
      <p:sp>
        <p:nvSpPr>
          <p:cNvPr id="62467" name="Rectangle 3"/>
          <p:cNvSpPr>
            <a:spLocks noGrp="1" noChangeArrowheads="1"/>
          </p:cNvSpPr>
          <p:nvPr>
            <p:ph type="body" idx="1"/>
          </p:nvPr>
        </p:nvSpPr>
        <p:spPr/>
        <p:txBody>
          <a:bodyPr/>
          <a:lstStyle/>
          <a:p>
            <a:pPr eaLnBrk="1" hangingPunct="1"/>
            <a:r>
              <a:rPr kumimoji="0" lang="en-US" altLang="zh-CN">
                <a:ea typeface="宋体" pitchFamily="2" charset="-122"/>
              </a:rPr>
              <a:t>Service provider and service user</a:t>
            </a:r>
          </a:p>
          <a:p>
            <a:pPr lvl="1" eaLnBrk="1" hangingPunct="1"/>
            <a:r>
              <a:rPr kumimoji="0" lang="en-US" altLang="zh-CN">
                <a:ea typeface="宋体" pitchFamily="2" charset="-122"/>
              </a:rPr>
              <a:t>The entities in layer n implement a service used by layer n+1, layer n is called the services provider, layer n+1 is called service user</a:t>
            </a:r>
          </a:p>
          <a:p>
            <a:pPr eaLnBrk="1" hangingPunct="1"/>
            <a:r>
              <a:rPr kumimoji="0" lang="en-US" altLang="zh-CN">
                <a:ea typeface="宋体" pitchFamily="2" charset="-122"/>
              </a:rPr>
              <a:t>SAP: Service Access Point</a:t>
            </a:r>
          </a:p>
          <a:p>
            <a:pPr lvl="1" eaLnBrk="1" hangingPunct="1"/>
            <a:r>
              <a:rPr kumimoji="0" lang="en-US" altLang="zh-CN">
                <a:ea typeface="宋体" pitchFamily="2" charset="-122"/>
              </a:rPr>
              <a:t>Layer n SAPs are the places where layer n+1 can access the services offered</a:t>
            </a:r>
          </a:p>
          <a:p>
            <a:pPr eaLnBrk="1" hangingPunct="1"/>
            <a:r>
              <a:rPr kumimoji="0" lang="en-US" altLang="zh-CN">
                <a:ea typeface="宋体" pitchFamily="2" charset="-122"/>
              </a:rPr>
              <a:t>PDU: Protocol Data Unit</a:t>
            </a:r>
          </a:p>
          <a:p>
            <a:pPr lvl="1" eaLnBrk="1" hangingPunct="1"/>
            <a:r>
              <a:rPr kumimoji="0" lang="en-US" altLang="zh-CN">
                <a:ea typeface="宋体" pitchFamily="2" charset="-122"/>
              </a:rPr>
              <a:t>Information exchanged between two peers</a:t>
            </a:r>
            <a:endParaRPr kumimoji="0" lang="zh-CN" altLang="en-US">
              <a:ea typeface="宋体"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Service Primitives</a:t>
            </a:r>
            <a:endParaRPr kumimoji="0" lang="zh-CN" altLang="en-US">
              <a:ea typeface="宋体" pitchFamily="2" charset="-122"/>
            </a:endParaRPr>
          </a:p>
        </p:txBody>
      </p:sp>
      <p:sp>
        <p:nvSpPr>
          <p:cNvPr id="63491" name="Rectangle 3"/>
          <p:cNvSpPr>
            <a:spLocks noGrp="1" noChangeArrowheads="1"/>
          </p:cNvSpPr>
          <p:nvPr>
            <p:ph type="body" idx="1"/>
          </p:nvPr>
        </p:nvSpPr>
        <p:spPr>
          <a:xfrm>
            <a:off x="169863" y="877888"/>
            <a:ext cx="8974137" cy="5980112"/>
          </a:xfrm>
        </p:spPr>
        <p:txBody>
          <a:bodyPr/>
          <a:lstStyle/>
          <a:p>
            <a:pPr eaLnBrk="1" hangingPunct="1"/>
            <a:r>
              <a:rPr kumimoji="0" lang="en-US" altLang="zh-CN" sz="2400">
                <a:ea typeface="宋体" pitchFamily="2" charset="-122"/>
              </a:rPr>
              <a:t>A service is formally specified by a set of primitives (operations) available to a user process to access the service</a:t>
            </a:r>
          </a:p>
          <a:p>
            <a:pPr eaLnBrk="1" hangingPunct="1"/>
            <a:r>
              <a:rPr kumimoji="0" lang="en-US" altLang="zh-CN" sz="2400">
                <a:ea typeface="宋体" pitchFamily="2" charset="-122"/>
              </a:rPr>
              <a:t>Example</a:t>
            </a:r>
          </a:p>
          <a:p>
            <a:pPr lvl="1" eaLnBrk="1" hangingPunct="1"/>
            <a:r>
              <a:rPr kumimoji="0" lang="en-US" altLang="zh-CN" sz="2000">
                <a:ea typeface="宋体" pitchFamily="2" charset="-122"/>
              </a:rPr>
              <a:t>CONNECT.request - request a connection to be established</a:t>
            </a:r>
          </a:p>
          <a:p>
            <a:pPr lvl="1" eaLnBrk="1" hangingPunct="1"/>
            <a:r>
              <a:rPr kumimoji="0" lang="en-US" altLang="zh-CN" sz="2000">
                <a:ea typeface="宋体" pitchFamily="2" charset="-122"/>
              </a:rPr>
              <a:t>CONNECT.indication - signal the called party</a:t>
            </a:r>
          </a:p>
          <a:p>
            <a:pPr lvl="1" eaLnBrk="1" hangingPunct="1"/>
            <a:r>
              <a:rPr kumimoji="0" lang="en-US" altLang="zh-CN" sz="2000">
                <a:ea typeface="宋体" pitchFamily="2" charset="-122"/>
              </a:rPr>
              <a:t>CONNECT.response - used by the called to accept/reject calls</a:t>
            </a:r>
          </a:p>
          <a:p>
            <a:pPr lvl="1" eaLnBrk="1" hangingPunct="1"/>
            <a:r>
              <a:rPr kumimoji="0" lang="en-US" altLang="zh-CN" sz="2000">
                <a:ea typeface="宋体" pitchFamily="2" charset="-122"/>
              </a:rPr>
              <a:t>CONNECT.confirm – tell the caller whether the call was accepted</a:t>
            </a:r>
          </a:p>
          <a:p>
            <a:pPr lvl="1" eaLnBrk="1" hangingPunct="1"/>
            <a:r>
              <a:rPr kumimoji="0" lang="en-US" altLang="zh-CN" sz="2000">
                <a:ea typeface="宋体" pitchFamily="2" charset="-122"/>
              </a:rPr>
              <a:t>DATA.request – request that data be sent </a:t>
            </a:r>
          </a:p>
          <a:p>
            <a:pPr lvl="1" eaLnBrk="1" hangingPunct="1"/>
            <a:r>
              <a:rPr kumimoji="0" lang="en-US" altLang="zh-CN" sz="2000">
                <a:ea typeface="宋体" pitchFamily="2" charset="-122"/>
              </a:rPr>
              <a:t>DATA.indication – signal the arrival of data</a:t>
            </a:r>
          </a:p>
          <a:p>
            <a:pPr lvl="1" eaLnBrk="1" hangingPunct="1"/>
            <a:r>
              <a:rPr kumimoji="0" lang="en-US" altLang="zh-CN" sz="2000">
                <a:ea typeface="宋体" pitchFamily="2" charset="-122"/>
              </a:rPr>
              <a:t>DISCONNECT.request – request that a connection be released</a:t>
            </a:r>
          </a:p>
          <a:p>
            <a:pPr lvl="1" eaLnBrk="1" hangingPunct="1"/>
            <a:r>
              <a:rPr kumimoji="0" lang="en-US" altLang="zh-CN" sz="2000">
                <a:ea typeface="宋体" pitchFamily="2" charset="-122"/>
              </a:rPr>
              <a:t>DISCONNECT.indication – signal the peer about the request </a:t>
            </a:r>
            <a:endParaRPr kumimoji="0" lang="zh-CN" altLang="en-US" sz="2000">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1.1 Uses of Computer Networks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Service Primitives: Example</a:t>
            </a:r>
            <a:endParaRPr kumimoji="0" lang="zh-CN" altLang="en-US">
              <a:ea typeface="宋体" pitchFamily="2" charset="-122"/>
            </a:endParaRPr>
          </a:p>
        </p:txBody>
      </p:sp>
      <p:pic>
        <p:nvPicPr>
          <p:cNvPr id="6451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01750" y="949325"/>
            <a:ext cx="5667375" cy="2203450"/>
          </a:xfrm>
          <a:noFill/>
        </p:spPr>
      </p:pic>
      <p:sp>
        <p:nvSpPr>
          <p:cNvPr id="4" name="矩形 3"/>
          <p:cNvSpPr/>
          <p:nvPr/>
        </p:nvSpPr>
        <p:spPr>
          <a:xfrm>
            <a:off x="474663" y="3251200"/>
            <a:ext cx="4572000" cy="1938338"/>
          </a:xfrm>
          <a:prstGeom prst="rect">
            <a:avLst/>
          </a:prstGeom>
        </p:spPr>
        <p:txBody>
          <a:bodyPr>
            <a:spAutoFit/>
          </a:bodyPr>
          <a:lstStyle/>
          <a:p>
            <a:pPr lvl="1" algn="l">
              <a:buClr>
                <a:schemeClr val="accent6"/>
              </a:buClr>
              <a:buSzPct val="60000"/>
              <a:buFont typeface="Wingdings" pitchFamily="2" charset="2"/>
              <a:buChar char="n"/>
              <a:defRPr/>
            </a:pPr>
            <a:r>
              <a:rPr lang="en-US" altLang="zh-CN" sz="2000" dirty="0">
                <a:latin typeface="Arial" charset="0"/>
              </a:rPr>
              <a:t> 1. </a:t>
            </a:r>
            <a:r>
              <a:rPr lang="en-US" altLang="zh-CN" sz="2000" dirty="0" err="1">
                <a:latin typeface="Arial" charset="0"/>
              </a:rPr>
              <a:t>CONNECT.request</a:t>
            </a:r>
            <a:endParaRPr lang="en-US" altLang="zh-CN" sz="2000" dirty="0">
              <a:latin typeface="Arial" charset="0"/>
            </a:endParaRPr>
          </a:p>
          <a:p>
            <a:pPr lvl="1" algn="l">
              <a:buClr>
                <a:schemeClr val="accent6"/>
              </a:buClr>
              <a:buSzPct val="60000"/>
              <a:buFont typeface="Wingdings" pitchFamily="2" charset="2"/>
              <a:buChar char="n"/>
              <a:defRPr/>
            </a:pPr>
            <a:r>
              <a:rPr lang="en-US" altLang="zh-CN" sz="2000" dirty="0">
                <a:latin typeface="Arial" charset="0"/>
              </a:rPr>
              <a:t> 2. </a:t>
            </a:r>
            <a:r>
              <a:rPr lang="en-US" altLang="zh-CN" sz="2000" dirty="0" err="1">
                <a:latin typeface="Arial" charset="0"/>
              </a:rPr>
              <a:t>CONNECT.indication</a:t>
            </a:r>
            <a:endParaRPr lang="en-US" altLang="zh-CN" sz="2000" dirty="0">
              <a:latin typeface="Arial" charset="0"/>
            </a:endParaRPr>
          </a:p>
          <a:p>
            <a:pPr lvl="1" algn="l">
              <a:buClr>
                <a:schemeClr val="accent6"/>
              </a:buClr>
              <a:buSzPct val="60000"/>
              <a:buFont typeface="Wingdings" pitchFamily="2" charset="2"/>
              <a:buChar char="n"/>
              <a:defRPr/>
            </a:pPr>
            <a:r>
              <a:rPr lang="en-US" altLang="zh-CN" sz="2000" dirty="0">
                <a:latin typeface="Arial" charset="0"/>
              </a:rPr>
              <a:t> 3. </a:t>
            </a:r>
            <a:r>
              <a:rPr lang="en-US" altLang="zh-CN" sz="2000" dirty="0" err="1">
                <a:latin typeface="Arial" charset="0"/>
              </a:rPr>
              <a:t>CONNECT.response</a:t>
            </a:r>
            <a:endParaRPr lang="en-US" altLang="zh-CN" sz="2000" dirty="0">
              <a:latin typeface="Arial" charset="0"/>
            </a:endParaRPr>
          </a:p>
          <a:p>
            <a:pPr lvl="1" algn="l">
              <a:buClr>
                <a:schemeClr val="accent6"/>
              </a:buClr>
              <a:buSzPct val="60000"/>
              <a:buFont typeface="Wingdings" pitchFamily="2" charset="2"/>
              <a:buChar char="n"/>
              <a:defRPr/>
            </a:pPr>
            <a:r>
              <a:rPr lang="en-US" altLang="zh-CN" sz="2000" dirty="0">
                <a:latin typeface="Arial" charset="0"/>
              </a:rPr>
              <a:t> 4. </a:t>
            </a:r>
            <a:r>
              <a:rPr lang="en-US" altLang="zh-CN" sz="2000" dirty="0" err="1">
                <a:latin typeface="Arial" charset="0"/>
              </a:rPr>
              <a:t>CONNECT.confirm</a:t>
            </a:r>
            <a:endParaRPr lang="en-US" altLang="zh-CN" sz="2000" dirty="0">
              <a:latin typeface="Arial" charset="0"/>
            </a:endParaRPr>
          </a:p>
          <a:p>
            <a:pPr lvl="1" algn="l">
              <a:buClr>
                <a:schemeClr val="accent6"/>
              </a:buClr>
              <a:buSzPct val="60000"/>
              <a:buFont typeface="Wingdings" pitchFamily="2" charset="2"/>
              <a:buChar char="n"/>
              <a:defRPr/>
            </a:pPr>
            <a:r>
              <a:rPr lang="en-US" altLang="zh-CN" sz="2000" dirty="0">
                <a:latin typeface="Arial" charset="0"/>
              </a:rPr>
              <a:t> 5. </a:t>
            </a:r>
            <a:r>
              <a:rPr lang="en-US" altLang="zh-CN" sz="2000" dirty="0" err="1">
                <a:latin typeface="Arial" charset="0"/>
              </a:rPr>
              <a:t>DATA.request</a:t>
            </a:r>
            <a:endParaRPr lang="en-US" altLang="zh-CN" sz="2000" dirty="0">
              <a:latin typeface="Arial" charset="0"/>
            </a:endParaRPr>
          </a:p>
          <a:p>
            <a:pPr lvl="1" algn="l">
              <a:buClr>
                <a:schemeClr val="accent6"/>
              </a:buClr>
              <a:buSzPct val="60000"/>
              <a:buFont typeface="Wingdings" pitchFamily="2" charset="2"/>
              <a:buChar char="n"/>
              <a:defRPr/>
            </a:pPr>
            <a:r>
              <a:rPr lang="en-US" altLang="zh-CN" sz="2000" dirty="0">
                <a:latin typeface="Arial" charset="0"/>
              </a:rPr>
              <a:t> 6. </a:t>
            </a:r>
            <a:r>
              <a:rPr lang="en-US" altLang="zh-CN" sz="2000" dirty="0" err="1">
                <a:latin typeface="Arial" charset="0"/>
              </a:rPr>
              <a:t>DATA.indication</a:t>
            </a:r>
            <a:endParaRPr lang="en-US" altLang="zh-CN" sz="2000" dirty="0">
              <a:latin typeface="Arial" charset="0"/>
            </a:endParaRPr>
          </a:p>
        </p:txBody>
      </p:sp>
      <p:sp>
        <p:nvSpPr>
          <p:cNvPr id="64517" name="矩形 4"/>
          <p:cNvSpPr>
            <a:spLocks noChangeArrowheads="1"/>
          </p:cNvSpPr>
          <p:nvPr/>
        </p:nvSpPr>
        <p:spPr bwMode="auto">
          <a:xfrm>
            <a:off x="4589463" y="3373438"/>
            <a:ext cx="3962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lvl="1" eaLnBrk="1" hangingPunct="1">
              <a:spcBef>
                <a:spcPct val="0"/>
              </a:spcBef>
              <a:buClr>
                <a:srgbClr val="2D2DB9"/>
              </a:buClr>
              <a:buSzPct val="60000"/>
              <a:buFont typeface="Wingdings" pitchFamily="2" charset="2"/>
              <a:buChar char="n"/>
            </a:pPr>
            <a:r>
              <a:rPr kumimoji="0" lang="en-US" altLang="zh-CN" sz="2000">
                <a:latin typeface="Arial" charset="0"/>
              </a:rPr>
              <a:t> 7. DATA.request</a:t>
            </a:r>
          </a:p>
          <a:p>
            <a:pPr lvl="1" eaLnBrk="1" hangingPunct="1">
              <a:spcBef>
                <a:spcPct val="0"/>
              </a:spcBef>
              <a:buClr>
                <a:srgbClr val="2D2DB9"/>
              </a:buClr>
              <a:buSzPct val="60000"/>
              <a:buFont typeface="Wingdings" pitchFamily="2" charset="2"/>
              <a:buChar char="n"/>
            </a:pPr>
            <a:r>
              <a:rPr kumimoji="0" lang="en-US" altLang="zh-CN" sz="2000">
                <a:latin typeface="Arial" charset="0"/>
              </a:rPr>
              <a:t> 8. DATA.indication</a:t>
            </a:r>
          </a:p>
          <a:p>
            <a:pPr lvl="1" eaLnBrk="1" hangingPunct="1">
              <a:spcBef>
                <a:spcPct val="0"/>
              </a:spcBef>
              <a:buClr>
                <a:srgbClr val="2D2DB9"/>
              </a:buClr>
              <a:buSzPct val="60000"/>
              <a:buFont typeface="Wingdings" pitchFamily="2" charset="2"/>
              <a:buChar char="n"/>
            </a:pPr>
            <a:r>
              <a:rPr kumimoji="0" lang="en-US" altLang="zh-CN" sz="2000">
                <a:latin typeface="Arial" charset="0"/>
              </a:rPr>
              <a:t> 9. DISCONNECT.request</a:t>
            </a:r>
          </a:p>
          <a:p>
            <a:pPr lvl="1" eaLnBrk="1" hangingPunct="1">
              <a:spcBef>
                <a:spcPct val="0"/>
              </a:spcBef>
              <a:buClr>
                <a:srgbClr val="2D2DB9"/>
              </a:buClr>
              <a:buSzPct val="60000"/>
              <a:buFont typeface="Wingdings" pitchFamily="2" charset="2"/>
              <a:buChar char="n"/>
            </a:pPr>
            <a:r>
              <a:rPr kumimoji="0" lang="en-US" altLang="zh-CN" sz="2000">
                <a:latin typeface="Arial" charset="0"/>
              </a:rPr>
              <a:t>10.DISCONNECT.indication</a:t>
            </a:r>
            <a:endParaRPr kumimoji="0" lang="zh-CN" altLang="en-US" sz="2000">
              <a:latin typeface="Arial"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A Simple Connection-oriented Service </a:t>
            </a:r>
            <a:endParaRPr kumimoji="0" lang="zh-CN" altLang="en-US">
              <a:ea typeface="宋体" pitchFamily="2" charset="-122"/>
            </a:endParaRPr>
          </a:p>
        </p:txBody>
      </p:sp>
      <p:sp>
        <p:nvSpPr>
          <p:cNvPr id="65539" name="Rectangle 3"/>
          <p:cNvSpPr>
            <a:spLocks noGrp="1" noChangeArrowheads="1"/>
          </p:cNvSpPr>
          <p:nvPr>
            <p:ph type="body" idx="1"/>
          </p:nvPr>
        </p:nvSpPr>
        <p:spPr>
          <a:xfrm>
            <a:off x="0" y="877888"/>
            <a:ext cx="9144000" cy="803275"/>
          </a:xfrm>
        </p:spPr>
        <p:txBody>
          <a:bodyPr/>
          <a:lstStyle/>
          <a:p>
            <a:pPr eaLnBrk="1" hangingPunct="1">
              <a:lnSpc>
                <a:spcPct val="90000"/>
              </a:lnSpc>
            </a:pPr>
            <a:r>
              <a:rPr kumimoji="0" lang="en-US" altLang="zh-CN" sz="2400">
                <a:ea typeface="宋体" pitchFamily="2" charset="-122"/>
              </a:rPr>
              <a:t>If the protocol stack is located in the operating system, the primitives are normally system calls</a:t>
            </a:r>
          </a:p>
          <a:p>
            <a:pPr eaLnBrk="1" hangingPunct="1">
              <a:lnSpc>
                <a:spcPct val="90000"/>
              </a:lnSpc>
            </a:pPr>
            <a:endParaRPr kumimoji="0" lang="en-US" altLang="zh-CN" sz="2400">
              <a:ea typeface="宋体" pitchFamily="2" charset="-122"/>
            </a:endParaRPr>
          </a:p>
          <a:p>
            <a:pPr eaLnBrk="1" hangingPunct="1">
              <a:lnSpc>
                <a:spcPct val="90000"/>
              </a:lnSpc>
              <a:buFont typeface="Wingdings" pitchFamily="2" charset="2"/>
              <a:buNone/>
            </a:pPr>
            <a:r>
              <a:rPr kumimoji="0" lang="en-US" altLang="zh-CN" sz="2400">
                <a:ea typeface="宋体" pitchFamily="2" charset="-122"/>
              </a:rPr>
              <a:t>     Five service primitives for implementing a simple connection-oriented service.</a:t>
            </a:r>
          </a:p>
          <a:p>
            <a:pPr eaLnBrk="1" hangingPunct="1">
              <a:lnSpc>
                <a:spcPct val="90000"/>
              </a:lnSpc>
            </a:pPr>
            <a:endParaRPr kumimoji="0" lang="en-US" altLang="zh-CN" sz="2400">
              <a:ea typeface="宋体" pitchFamily="2" charset="-122"/>
            </a:endParaRPr>
          </a:p>
          <a:p>
            <a:pPr eaLnBrk="1" hangingPunct="1">
              <a:lnSpc>
                <a:spcPct val="90000"/>
              </a:lnSpc>
            </a:pPr>
            <a:endParaRPr kumimoji="0" lang="en-US" altLang="zh-CN" sz="2400">
              <a:ea typeface="宋体" pitchFamily="2" charset="-122"/>
            </a:endParaRPr>
          </a:p>
        </p:txBody>
      </p:sp>
      <p:sp>
        <p:nvSpPr>
          <p:cNvPr id="65540" name="AutoShape 5" descr="graphics/01fig17.gif"/>
          <p:cNvSpPr>
            <a:spLocks noChangeAspect="1" noChangeArrowheads="1"/>
          </p:cNvSpPr>
          <p:nvPr/>
        </p:nvSpPr>
        <p:spPr bwMode="auto">
          <a:xfrm>
            <a:off x="2938463" y="2847975"/>
            <a:ext cx="32670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65541" name="AutoShape 7" descr="graphics/01fig17.gif"/>
          <p:cNvSpPr>
            <a:spLocks noChangeAspect="1" noChangeArrowheads="1"/>
          </p:cNvSpPr>
          <p:nvPr/>
        </p:nvSpPr>
        <p:spPr bwMode="auto">
          <a:xfrm>
            <a:off x="2938463" y="2847975"/>
            <a:ext cx="32670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65542" name="AutoShape 9" descr="graphics/01fig17.gif"/>
          <p:cNvSpPr>
            <a:spLocks noChangeAspect="1" noChangeArrowheads="1"/>
          </p:cNvSpPr>
          <p:nvPr/>
        </p:nvSpPr>
        <p:spPr bwMode="auto">
          <a:xfrm>
            <a:off x="2938463" y="2847975"/>
            <a:ext cx="32670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sp>
        <p:nvSpPr>
          <p:cNvPr id="65543" name="AutoShape 11" descr="graphics/01fig17.gif"/>
          <p:cNvSpPr>
            <a:spLocks noChangeAspect="1" noChangeArrowheads="1"/>
          </p:cNvSpPr>
          <p:nvPr/>
        </p:nvSpPr>
        <p:spPr bwMode="auto">
          <a:xfrm>
            <a:off x="153988" y="46038"/>
            <a:ext cx="32670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fontAlgn="b" hangingPunct="0">
              <a:spcBef>
                <a:spcPct val="20000"/>
              </a:spcBef>
              <a:buClr>
                <a:srgbClr val="FF6600"/>
              </a:buClr>
              <a:buSzPct val="110000"/>
              <a:buFont typeface="Wingdings" pitchFamily="2" charset="2"/>
              <a:buChar char="n"/>
              <a:defRPr kumimoji="1" sz="2800">
                <a:solidFill>
                  <a:srgbClr val="000099"/>
                </a:solidFill>
                <a:latin typeface="Verdana" pitchFamily="34" charset="0"/>
                <a:ea typeface="宋体" pitchFamily="2" charset="-122"/>
              </a:defRPr>
            </a:lvl1pPr>
            <a:lvl2pPr marL="742950" indent="-285750" algn="l" eaLnBrk="0" hangingPunct="0">
              <a:spcBef>
                <a:spcPct val="20000"/>
              </a:spcBef>
              <a:buClr>
                <a:srgbClr val="009900"/>
              </a:buClr>
              <a:buSzPct val="110000"/>
              <a:buFont typeface="Wingdings" pitchFamily="2" charset="2"/>
              <a:buChar char="u"/>
              <a:defRPr kumimoji="1" sz="2400">
                <a:solidFill>
                  <a:schemeClr val="tx1"/>
                </a:solidFill>
                <a:latin typeface="Verdana" pitchFamily="34" charset="0"/>
                <a:ea typeface="宋体" pitchFamily="2" charset="-122"/>
              </a:defRPr>
            </a:lvl2pPr>
            <a:lvl3pPr marL="1143000" indent="-228600" algn="l" eaLnBrk="0" hangingPunct="0">
              <a:spcBef>
                <a:spcPct val="20000"/>
              </a:spcBef>
              <a:buClr>
                <a:srgbClr val="0000FF"/>
              </a:buClr>
              <a:buSzPct val="110000"/>
              <a:buFont typeface="Wingdings" pitchFamily="2" charset="2"/>
              <a:buChar char="Ø"/>
              <a:defRPr kumimoji="1" sz="2400">
                <a:solidFill>
                  <a:schemeClr val="tx1"/>
                </a:solidFill>
                <a:latin typeface="Verdana" pitchFamily="34" charset="0"/>
                <a:ea typeface="宋体" pitchFamily="2" charset="-122"/>
              </a:defRPr>
            </a:lvl3pPr>
            <a:lvl4pPr marL="16002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4pPr>
            <a:lvl5pPr marL="2057400" indent="-228600" algn="l" eaLnBrk="0" hangingPunct="0">
              <a:spcBef>
                <a:spcPct val="20000"/>
              </a:spcBef>
              <a:buClr>
                <a:schemeClr val="accent2"/>
              </a:buClr>
              <a:buSzPct val="110000"/>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SzPct val="110000"/>
              <a:buChar char="»"/>
              <a:defRPr kumimoji="1" sz="2000">
                <a:solidFill>
                  <a:schemeClr val="tx1"/>
                </a:solidFill>
                <a:latin typeface="Times New Roman" pitchFamily="18" charset="0"/>
                <a:ea typeface="宋体" pitchFamily="2" charset="-122"/>
              </a:defRPr>
            </a:lvl9pPr>
          </a:lstStyle>
          <a:p>
            <a:pPr algn="ctr" eaLnBrk="1" fontAlgn="base" hangingPunct="1">
              <a:spcBef>
                <a:spcPct val="0"/>
              </a:spcBef>
              <a:buClrTx/>
              <a:buSzTx/>
              <a:buFontTx/>
              <a:buNone/>
            </a:pPr>
            <a:endParaRPr kumimoji="0" lang="zh-CN" altLang="en-US" sz="5400">
              <a:solidFill>
                <a:schemeClr val="tx1"/>
              </a:solidFill>
              <a:latin typeface="Arial" charset="0"/>
            </a:endParaRPr>
          </a:p>
        </p:txBody>
      </p:sp>
      <p:pic>
        <p:nvPicPr>
          <p:cNvPr id="65544" name="Picture 12" descr="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2936875"/>
            <a:ext cx="78454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kumimoji="0" lang="en-US" altLang="zh-CN">
                <a:ea typeface="宋体" pitchFamily="2" charset="-122"/>
              </a:rPr>
              <a:t>A Simple Connection-oriented Service</a:t>
            </a:r>
          </a:p>
        </p:txBody>
      </p:sp>
      <p:sp>
        <p:nvSpPr>
          <p:cNvPr id="66563" name="Rectangle 3"/>
          <p:cNvSpPr>
            <a:spLocks noGrp="1" noChangeArrowheads="1"/>
          </p:cNvSpPr>
          <p:nvPr>
            <p:ph type="body" idx="1"/>
          </p:nvPr>
        </p:nvSpPr>
        <p:spPr>
          <a:xfrm>
            <a:off x="419100" y="1412875"/>
            <a:ext cx="8220075" cy="1763713"/>
          </a:xfrm>
        </p:spPr>
        <p:txBody>
          <a:bodyPr/>
          <a:lstStyle/>
          <a:p>
            <a:pPr eaLnBrk="1" hangingPunct="1"/>
            <a:r>
              <a:rPr kumimoji="0" lang="en-US" altLang="zh-CN">
                <a:ea typeface="宋体" pitchFamily="2" charset="-122"/>
              </a:rPr>
              <a:t>Packets sent in a simple client-server interaction on a connection-oriented network.</a:t>
            </a:r>
          </a:p>
        </p:txBody>
      </p:sp>
      <p:pic>
        <p:nvPicPr>
          <p:cNvPr id="66564" name="Picture 4" descr="1-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3100388"/>
            <a:ext cx="823912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Relationship of Services to Protocols </a:t>
            </a:r>
          </a:p>
        </p:txBody>
      </p:sp>
      <p:sp>
        <p:nvSpPr>
          <p:cNvPr id="67587" name="Rectangle 3"/>
          <p:cNvSpPr>
            <a:spLocks noGrp="1" noChangeArrowheads="1"/>
          </p:cNvSpPr>
          <p:nvPr>
            <p:ph type="body" idx="1"/>
          </p:nvPr>
        </p:nvSpPr>
        <p:spPr>
          <a:xfrm>
            <a:off x="195263" y="746125"/>
            <a:ext cx="8748712" cy="5783263"/>
          </a:xfrm>
        </p:spPr>
        <p:txBody>
          <a:bodyPr/>
          <a:lstStyle/>
          <a:p>
            <a:pPr eaLnBrk="1" hangingPunct="1"/>
            <a:r>
              <a:rPr kumimoji="0" lang="en-US" altLang="zh-CN" sz="2400">
                <a:ea typeface="宋体" pitchFamily="2" charset="-122"/>
              </a:rPr>
              <a:t>Service</a:t>
            </a:r>
          </a:p>
          <a:p>
            <a:pPr lvl="1" eaLnBrk="1" hangingPunct="1"/>
            <a:r>
              <a:rPr kumimoji="0" lang="en-US" altLang="zh-CN" sz="2000">
                <a:ea typeface="宋体" pitchFamily="2" charset="-122"/>
              </a:rPr>
              <a:t>Defines what operations the layer is prepared to perform on behalf of its users, but it says nothing at all about how these operations are implemented</a:t>
            </a:r>
          </a:p>
          <a:p>
            <a:pPr lvl="1" eaLnBrk="1" hangingPunct="1"/>
            <a:r>
              <a:rPr kumimoji="0" lang="en-US" altLang="zh-CN" sz="2000">
                <a:ea typeface="宋体" pitchFamily="2" charset="-122"/>
              </a:rPr>
              <a:t>Relates to an interface between two layers, with the lower layer being the service provider and the upper layer being the service user</a:t>
            </a:r>
          </a:p>
          <a:p>
            <a:pPr eaLnBrk="1" hangingPunct="1"/>
            <a:r>
              <a:rPr kumimoji="0" lang="en-US" altLang="zh-CN" sz="2400">
                <a:ea typeface="宋体" pitchFamily="2" charset="-122"/>
              </a:rPr>
              <a:t>Protocol </a:t>
            </a:r>
          </a:p>
          <a:p>
            <a:pPr lvl="1" eaLnBrk="1" hangingPunct="1"/>
            <a:r>
              <a:rPr kumimoji="0" lang="en-US" altLang="zh-CN" sz="2000">
                <a:ea typeface="宋体" pitchFamily="2" charset="-122"/>
              </a:rPr>
              <a:t>A set of rules governing the format and meaning of the messages that are exchanged by the peer entities </a:t>
            </a:r>
          </a:p>
          <a:p>
            <a:pPr lvl="1" eaLnBrk="1" hangingPunct="1"/>
            <a:r>
              <a:rPr kumimoji="0" lang="en-US" altLang="zh-CN" sz="2000">
                <a:ea typeface="宋体" pitchFamily="2" charset="-122"/>
              </a:rPr>
              <a:t>Entities use protocols to implement their service definitions</a:t>
            </a:r>
          </a:p>
          <a:p>
            <a:pPr eaLnBrk="1" hangingPunct="1"/>
            <a:r>
              <a:rPr kumimoji="0" lang="en-US" altLang="zh-CN" sz="2400">
                <a:ea typeface="宋体" pitchFamily="2" charset="-122"/>
              </a:rPr>
              <a:t>Service and protocol are completely decoupled </a:t>
            </a:r>
          </a:p>
          <a:p>
            <a:pPr lvl="1" eaLnBrk="1" hangingPunct="1"/>
            <a:r>
              <a:rPr kumimoji="0" lang="en-US" altLang="zh-CN" sz="2000">
                <a:ea typeface="宋体" pitchFamily="2" charset="-122"/>
              </a:rPr>
              <a:t>They are free to change their protocols provided they do not change the service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Relationship of Services to Protocols </a:t>
            </a:r>
          </a:p>
        </p:txBody>
      </p:sp>
      <p:pic>
        <p:nvPicPr>
          <p:cNvPr id="68611" name="Picture 4" descr="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3" y="1131888"/>
            <a:ext cx="77724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1.4 Reference Models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The OSI Reference Model</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OSI reference model</a:t>
            </a:r>
          </a:p>
        </p:txBody>
      </p:sp>
      <p:pic>
        <p:nvPicPr>
          <p:cNvPr id="71683" name="Picture 3" descr="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722313"/>
            <a:ext cx="7278687"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Physical layer</a:t>
            </a:r>
          </a:p>
        </p:txBody>
      </p:sp>
      <p:sp>
        <p:nvSpPr>
          <p:cNvPr id="72707" name="Rectangle 3"/>
          <p:cNvSpPr>
            <a:spLocks noGrp="1" noChangeArrowheads="1"/>
          </p:cNvSpPr>
          <p:nvPr>
            <p:ph type="body" idx="1"/>
          </p:nvPr>
        </p:nvSpPr>
        <p:spPr>
          <a:xfrm>
            <a:off x="195263" y="746125"/>
            <a:ext cx="8748712" cy="6111875"/>
          </a:xfrm>
        </p:spPr>
        <p:txBody>
          <a:bodyPr/>
          <a:lstStyle/>
          <a:p>
            <a:pPr eaLnBrk="1" hangingPunct="1"/>
            <a:r>
              <a:rPr kumimoji="0" lang="en-US" altLang="zh-CN">
                <a:ea typeface="宋体" pitchFamily="2" charset="-122"/>
              </a:rPr>
              <a:t>Transmitting raw bits over a communication channel</a:t>
            </a:r>
          </a:p>
          <a:p>
            <a:pPr lvl="1" eaLnBrk="1" hangingPunct="1"/>
            <a:r>
              <a:rPr kumimoji="0" lang="en-US" altLang="zh-CN">
                <a:ea typeface="宋体" pitchFamily="2" charset="-122"/>
              </a:rPr>
              <a:t>how many volts should be used to represent a 1 and how many for a 0</a:t>
            </a:r>
          </a:p>
          <a:p>
            <a:pPr lvl="1" eaLnBrk="1" hangingPunct="1"/>
            <a:r>
              <a:rPr kumimoji="0" lang="en-US" altLang="zh-CN">
                <a:ea typeface="宋体" pitchFamily="2" charset="-122"/>
              </a:rPr>
              <a:t>how many nanoseconds a bit lasts</a:t>
            </a:r>
          </a:p>
          <a:p>
            <a:pPr lvl="1" eaLnBrk="1" hangingPunct="1"/>
            <a:r>
              <a:rPr kumimoji="0" lang="en-US" altLang="zh-CN">
                <a:ea typeface="宋体" pitchFamily="2" charset="-122"/>
              </a:rPr>
              <a:t>whether transmission may proceed simultaneously in both directions</a:t>
            </a:r>
          </a:p>
          <a:p>
            <a:pPr lvl="1" eaLnBrk="1" hangingPunct="1"/>
            <a:r>
              <a:rPr kumimoji="0" lang="en-US" altLang="zh-CN">
                <a:ea typeface="宋体" pitchFamily="2" charset="-122"/>
              </a:rPr>
              <a:t>how the initial connection is established and how it is torn down when both sides are finished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Data link layer</a:t>
            </a:r>
          </a:p>
        </p:txBody>
      </p:sp>
      <p:sp>
        <p:nvSpPr>
          <p:cNvPr id="73731" name="Rectangle 3"/>
          <p:cNvSpPr>
            <a:spLocks noGrp="1" noChangeArrowheads="1"/>
          </p:cNvSpPr>
          <p:nvPr>
            <p:ph type="body" idx="1"/>
          </p:nvPr>
        </p:nvSpPr>
        <p:spPr>
          <a:xfrm>
            <a:off x="195263" y="746125"/>
            <a:ext cx="8748712" cy="6111875"/>
          </a:xfrm>
        </p:spPr>
        <p:txBody>
          <a:bodyPr/>
          <a:lstStyle/>
          <a:p>
            <a:pPr eaLnBrk="1" hangingPunct="1"/>
            <a:r>
              <a:rPr kumimoji="0" lang="en-US" altLang="zh-CN">
                <a:ea typeface="宋体" pitchFamily="2" charset="-122"/>
              </a:rPr>
              <a:t>Transform a raw transmission facility into a logic channel (Point-to-Point: the protocols are between each machine and its immediate neighbors)</a:t>
            </a:r>
          </a:p>
          <a:p>
            <a:pPr lvl="1" eaLnBrk="1" hangingPunct="1"/>
            <a:r>
              <a:rPr kumimoji="0" lang="en-US" altLang="zh-CN">
                <a:ea typeface="宋体" pitchFamily="2" charset="-122"/>
              </a:rPr>
              <a:t>Sender break up the input data into data frames and transmit the </a:t>
            </a:r>
            <a:r>
              <a:rPr kumimoji="0" lang="en-US" altLang="zh-CN">
                <a:solidFill>
                  <a:srgbClr val="000099"/>
                </a:solidFill>
                <a:ea typeface="宋体" pitchFamily="2" charset="-122"/>
              </a:rPr>
              <a:t>frames</a:t>
            </a:r>
          </a:p>
          <a:p>
            <a:pPr lvl="1" eaLnBrk="1" hangingPunct="1"/>
            <a:r>
              <a:rPr kumimoji="0" lang="en-US" altLang="zh-CN">
                <a:ea typeface="宋体" pitchFamily="2" charset="-122"/>
              </a:rPr>
              <a:t>If the service is reliable, the receiver confirms correct receipt of each frame by sending back an acknowledgement frame</a:t>
            </a:r>
          </a:p>
          <a:p>
            <a:pPr lvl="1" eaLnBrk="1" hangingPunct="1"/>
            <a:r>
              <a:rPr kumimoji="0" lang="en-US" altLang="zh-CN">
                <a:ea typeface="宋体" pitchFamily="2" charset="-122"/>
              </a:rPr>
              <a:t>Flow control: Keep a fast transmitter from drowning a slow receiver in data</a:t>
            </a:r>
          </a:p>
          <a:p>
            <a:pPr lvl="1" eaLnBrk="1" hangingPunct="1"/>
            <a:r>
              <a:rPr kumimoji="0" lang="en-US" altLang="zh-CN">
                <a:ea typeface="宋体" pitchFamily="2" charset="-122"/>
              </a:rPr>
              <a:t>Broadcast networks: how to control access to the shared channel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Business Applications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Network layer</a:t>
            </a:r>
          </a:p>
        </p:txBody>
      </p:sp>
      <p:sp>
        <p:nvSpPr>
          <p:cNvPr id="74755" name="Rectangle 3"/>
          <p:cNvSpPr>
            <a:spLocks noGrp="1" noChangeArrowheads="1"/>
          </p:cNvSpPr>
          <p:nvPr>
            <p:ph type="body" idx="1"/>
          </p:nvPr>
        </p:nvSpPr>
        <p:spPr>
          <a:xfrm>
            <a:off x="195263" y="746125"/>
            <a:ext cx="8618537" cy="5916613"/>
          </a:xfrm>
        </p:spPr>
        <p:txBody>
          <a:bodyPr/>
          <a:lstStyle/>
          <a:p>
            <a:pPr eaLnBrk="1" hangingPunct="1"/>
            <a:r>
              <a:rPr kumimoji="0" lang="en-US" altLang="zh-CN">
                <a:ea typeface="宋体" pitchFamily="2" charset="-122"/>
              </a:rPr>
              <a:t>Controls operation of subnet</a:t>
            </a:r>
          </a:p>
          <a:p>
            <a:pPr lvl="1" eaLnBrk="1" hangingPunct="1"/>
            <a:r>
              <a:rPr kumimoji="0" lang="en-US" altLang="zh-CN">
                <a:ea typeface="宋体" pitchFamily="2" charset="-122"/>
              </a:rPr>
              <a:t>Forwarding</a:t>
            </a:r>
          </a:p>
          <a:p>
            <a:pPr lvl="1" eaLnBrk="1" hangingPunct="1"/>
            <a:r>
              <a:rPr kumimoji="0" lang="en-US" altLang="zh-CN">
                <a:ea typeface="宋体" pitchFamily="2" charset="-122"/>
              </a:rPr>
              <a:t>Routing: How packets are routed from source to destination (route table)</a:t>
            </a:r>
          </a:p>
          <a:p>
            <a:pPr lvl="2" eaLnBrk="1" hangingPunct="1"/>
            <a:r>
              <a:rPr kumimoji="0" lang="en-US" altLang="zh-CN">
                <a:ea typeface="宋体" pitchFamily="2" charset="-122"/>
              </a:rPr>
              <a:t>Static</a:t>
            </a:r>
          </a:p>
          <a:p>
            <a:pPr lvl="2" eaLnBrk="1" hangingPunct="1"/>
            <a:r>
              <a:rPr kumimoji="0" lang="en-US" altLang="zh-CN">
                <a:ea typeface="宋体" pitchFamily="2" charset="-122"/>
              </a:rPr>
              <a:t>Be determined at start of each conversation</a:t>
            </a:r>
          </a:p>
          <a:p>
            <a:pPr lvl="2" eaLnBrk="1" hangingPunct="1"/>
            <a:r>
              <a:rPr kumimoji="0" lang="en-US" altLang="zh-CN">
                <a:ea typeface="宋体" pitchFamily="2" charset="-122"/>
              </a:rPr>
              <a:t>Highly dynamic</a:t>
            </a:r>
          </a:p>
          <a:p>
            <a:pPr lvl="1" eaLnBrk="1" hangingPunct="1"/>
            <a:r>
              <a:rPr kumimoji="0" lang="en-US" altLang="zh-CN">
                <a:ea typeface="宋体" pitchFamily="2" charset="-122"/>
              </a:rPr>
              <a:t>Congestion</a:t>
            </a:r>
          </a:p>
          <a:p>
            <a:pPr lvl="1" eaLnBrk="1" hangingPunct="1"/>
            <a:r>
              <a:rPr kumimoji="0" lang="en-US" altLang="zh-CN">
                <a:ea typeface="宋体" pitchFamily="2" charset="-122"/>
              </a:rPr>
              <a:t>QoS (Quality of service)</a:t>
            </a:r>
          </a:p>
          <a:p>
            <a:pPr lvl="2" eaLnBrk="1" hangingPunct="1"/>
            <a:r>
              <a:rPr kumimoji="0" lang="en-US" altLang="zh-CN">
                <a:ea typeface="宋体" pitchFamily="2" charset="-122"/>
              </a:rPr>
              <a:t>delay, transit time, jitter, etc.</a:t>
            </a:r>
          </a:p>
          <a:p>
            <a:pPr lvl="1" eaLnBrk="1" hangingPunct="1"/>
            <a:r>
              <a:rPr kumimoji="0" lang="en-US" altLang="zh-CN">
                <a:ea typeface="宋体" pitchFamily="2" charset="-122"/>
              </a:rPr>
              <a:t>Heterogeneous networks interconnection</a:t>
            </a:r>
          </a:p>
          <a:p>
            <a:pPr lvl="1" eaLnBrk="1" hangingPunct="1"/>
            <a:r>
              <a:rPr kumimoji="0" lang="en-US" altLang="zh-CN">
                <a:ea typeface="宋体" pitchFamily="2" charset="-122"/>
              </a:rPr>
              <a:t>Broadcast networks, routing is simple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Transport Layer</a:t>
            </a:r>
          </a:p>
        </p:txBody>
      </p:sp>
      <p:sp>
        <p:nvSpPr>
          <p:cNvPr id="75779" name="Rectangle 3"/>
          <p:cNvSpPr>
            <a:spLocks noGrp="1" noChangeArrowheads="1"/>
          </p:cNvSpPr>
          <p:nvPr>
            <p:ph type="body" idx="1"/>
          </p:nvPr>
        </p:nvSpPr>
        <p:spPr>
          <a:xfrm>
            <a:off x="195263" y="746125"/>
            <a:ext cx="8618537" cy="5916613"/>
          </a:xfrm>
        </p:spPr>
        <p:txBody>
          <a:bodyPr/>
          <a:lstStyle/>
          <a:p>
            <a:pPr eaLnBrk="1" hangingPunct="1"/>
            <a:r>
              <a:rPr kumimoji="0" lang="en-US" altLang="zh-CN">
                <a:ea typeface="宋体" pitchFamily="2" charset="-122"/>
              </a:rPr>
              <a:t>Transport Layer: end-to-end layer </a:t>
            </a:r>
          </a:p>
          <a:p>
            <a:pPr lvl="1" eaLnBrk="1" hangingPunct="1"/>
            <a:r>
              <a:rPr kumimoji="0" lang="en-US" altLang="zh-CN">
                <a:ea typeface="宋体" pitchFamily="2" charset="-122"/>
              </a:rPr>
              <a:t>Accept data from above, split it up into smaller units if need be, pass these to the network layer, and ensure that the pieces all arrive correctly at the other end </a:t>
            </a:r>
          </a:p>
          <a:p>
            <a:pPr lvl="1" eaLnBrk="1" hangingPunct="1"/>
            <a:r>
              <a:rPr kumimoji="0" lang="en-US" altLang="zh-CN">
                <a:ea typeface="宋体" pitchFamily="2" charset="-122"/>
              </a:rPr>
              <a:t>Determines what type of service to provide to the session layer </a:t>
            </a:r>
          </a:p>
          <a:p>
            <a:pPr lvl="2" eaLnBrk="1" hangingPunct="1"/>
            <a:r>
              <a:rPr kumimoji="0" lang="en-US" altLang="zh-CN">
                <a:ea typeface="宋体" pitchFamily="2" charset="-122"/>
              </a:rPr>
              <a:t>an error-free end-to-end channel </a:t>
            </a:r>
          </a:p>
          <a:p>
            <a:pPr lvl="2" eaLnBrk="1" hangingPunct="1"/>
            <a:r>
              <a:rPr kumimoji="0" lang="en-US" altLang="zh-CN">
                <a:ea typeface="宋体" pitchFamily="2" charset="-122"/>
              </a:rPr>
              <a:t>transporting of isolated messages, with no guarantee about the order of delivery</a:t>
            </a:r>
          </a:p>
          <a:p>
            <a:pPr lvl="2" eaLnBrk="1" hangingPunct="1"/>
            <a:r>
              <a:rPr kumimoji="0" lang="en-US" altLang="zh-CN">
                <a:ea typeface="宋体" pitchFamily="2" charset="-122"/>
              </a:rPr>
              <a:t>broadcasting of messages to multiple destinations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Session Layer </a:t>
            </a:r>
          </a:p>
        </p:txBody>
      </p:sp>
      <p:sp>
        <p:nvSpPr>
          <p:cNvPr id="76803" name="Rectangle 3"/>
          <p:cNvSpPr>
            <a:spLocks noGrp="1" noChangeArrowheads="1"/>
          </p:cNvSpPr>
          <p:nvPr>
            <p:ph type="body" idx="1"/>
          </p:nvPr>
        </p:nvSpPr>
        <p:spPr>
          <a:xfrm>
            <a:off x="195263" y="746125"/>
            <a:ext cx="8618537" cy="5916613"/>
          </a:xfrm>
        </p:spPr>
        <p:txBody>
          <a:bodyPr/>
          <a:lstStyle/>
          <a:p>
            <a:pPr eaLnBrk="1" hangingPunct="1"/>
            <a:r>
              <a:rPr kumimoji="0" lang="en-US" altLang="zh-CN">
                <a:ea typeface="宋体" pitchFamily="2" charset="-122"/>
              </a:rPr>
              <a:t>The session layer allows users on different machines to establish sessions</a:t>
            </a:r>
          </a:p>
          <a:p>
            <a:pPr eaLnBrk="1" hangingPunct="1"/>
            <a:r>
              <a:rPr kumimoji="0" lang="en-US" altLang="zh-CN">
                <a:ea typeface="宋体" pitchFamily="2" charset="-122"/>
              </a:rPr>
              <a:t>Dialog control </a:t>
            </a:r>
          </a:p>
          <a:p>
            <a:pPr lvl="1" eaLnBrk="1" hangingPunct="1"/>
            <a:r>
              <a:rPr kumimoji="0" lang="en-US" altLang="zh-CN">
                <a:ea typeface="宋体" pitchFamily="2" charset="-122"/>
              </a:rPr>
              <a:t>keeping track of whose turn it is to transmit</a:t>
            </a:r>
          </a:p>
          <a:p>
            <a:pPr eaLnBrk="1" hangingPunct="1"/>
            <a:r>
              <a:rPr kumimoji="0" lang="en-US" altLang="zh-CN">
                <a:ea typeface="宋体" pitchFamily="2" charset="-122"/>
              </a:rPr>
              <a:t>Token management </a:t>
            </a:r>
          </a:p>
          <a:p>
            <a:pPr lvl="1" eaLnBrk="1" hangingPunct="1"/>
            <a:r>
              <a:rPr kumimoji="0" lang="en-US" altLang="zh-CN">
                <a:ea typeface="宋体" pitchFamily="2" charset="-122"/>
              </a:rPr>
              <a:t>preventing two parties from attempting the same critical operation at the same time</a:t>
            </a:r>
          </a:p>
          <a:p>
            <a:pPr eaLnBrk="1" hangingPunct="1"/>
            <a:r>
              <a:rPr kumimoji="0" lang="en-US" altLang="zh-CN">
                <a:ea typeface="宋体" pitchFamily="2" charset="-122"/>
              </a:rPr>
              <a:t>Synchronization </a:t>
            </a:r>
          </a:p>
          <a:p>
            <a:pPr lvl="1" eaLnBrk="1" hangingPunct="1"/>
            <a:r>
              <a:rPr kumimoji="0" lang="en-US" altLang="zh-CN">
                <a:ea typeface="宋体" pitchFamily="2" charset="-122"/>
              </a:rPr>
              <a:t>checkpointing long transmissions to allow them to continue from where they were after a crash</a:t>
            </a:r>
          </a:p>
          <a:p>
            <a:pPr eaLnBrk="1" hangingPunct="1"/>
            <a:endParaRPr kumimoji="0" lang="en-US" altLang="zh-CN">
              <a:ea typeface="宋体"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Presentation Layer </a:t>
            </a:r>
          </a:p>
        </p:txBody>
      </p:sp>
      <p:sp>
        <p:nvSpPr>
          <p:cNvPr id="77827" name="Rectangle 3"/>
          <p:cNvSpPr>
            <a:spLocks noGrp="1" noChangeArrowheads="1"/>
          </p:cNvSpPr>
          <p:nvPr>
            <p:ph type="body" idx="1"/>
          </p:nvPr>
        </p:nvSpPr>
        <p:spPr>
          <a:xfrm>
            <a:off x="195263" y="746125"/>
            <a:ext cx="8618537" cy="5916613"/>
          </a:xfrm>
        </p:spPr>
        <p:txBody>
          <a:bodyPr/>
          <a:lstStyle/>
          <a:p>
            <a:pPr eaLnBrk="1" hangingPunct="1"/>
            <a:r>
              <a:rPr kumimoji="0" lang="en-US" altLang="zh-CN">
                <a:ea typeface="宋体" pitchFamily="2" charset="-122"/>
              </a:rPr>
              <a:t>The syntax and semantics of the information transmitted</a:t>
            </a:r>
          </a:p>
          <a:p>
            <a:pPr lvl="1" eaLnBrk="1" hangingPunct="1"/>
            <a:r>
              <a:rPr kumimoji="0" lang="en-US" altLang="zh-CN">
                <a:ea typeface="宋体" pitchFamily="2" charset="-122"/>
              </a:rPr>
              <a:t>the data structures to be exchanged can be defined in an abstract way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Application Layer </a:t>
            </a:r>
          </a:p>
        </p:txBody>
      </p:sp>
      <p:sp>
        <p:nvSpPr>
          <p:cNvPr id="78851" name="Rectangle 3"/>
          <p:cNvSpPr>
            <a:spLocks noGrp="1" noChangeArrowheads="1"/>
          </p:cNvSpPr>
          <p:nvPr>
            <p:ph type="body" idx="1"/>
          </p:nvPr>
        </p:nvSpPr>
        <p:spPr>
          <a:xfrm>
            <a:off x="195263" y="746125"/>
            <a:ext cx="8618537" cy="5916613"/>
          </a:xfrm>
        </p:spPr>
        <p:txBody>
          <a:bodyPr/>
          <a:lstStyle/>
          <a:p>
            <a:pPr eaLnBrk="1" hangingPunct="1"/>
            <a:r>
              <a:rPr kumimoji="0" lang="en-US" altLang="zh-CN">
                <a:ea typeface="宋体" pitchFamily="2" charset="-122"/>
              </a:rPr>
              <a:t>Application layer contains a variety of protocols that are commonly needed by users.</a:t>
            </a:r>
          </a:p>
          <a:p>
            <a:pPr lvl="1" eaLnBrk="1" hangingPunct="1"/>
            <a:r>
              <a:rPr kumimoji="0" lang="en-US" altLang="zh-CN">
                <a:ea typeface="宋体" pitchFamily="2" charset="-122"/>
              </a:rPr>
              <a:t>HTTP (HyperText Transfer Protocol)</a:t>
            </a:r>
          </a:p>
          <a:p>
            <a:pPr lvl="1" eaLnBrk="1" hangingPunct="1"/>
            <a:r>
              <a:rPr kumimoji="0" lang="en-US" altLang="zh-CN">
                <a:ea typeface="宋体" pitchFamily="2" charset="-122"/>
              </a:rPr>
              <a:t>File transfer</a:t>
            </a:r>
          </a:p>
          <a:p>
            <a:pPr lvl="1" eaLnBrk="1" hangingPunct="1"/>
            <a:r>
              <a:rPr kumimoji="0" lang="en-US" altLang="zh-CN">
                <a:ea typeface="宋体" pitchFamily="2" charset="-122"/>
              </a:rPr>
              <a:t>Electronic mail</a:t>
            </a:r>
          </a:p>
          <a:p>
            <a:pPr lvl="1" eaLnBrk="1" hangingPunct="1"/>
            <a:r>
              <a:rPr kumimoji="0" lang="en-US" altLang="zh-CN">
                <a:ea typeface="宋体" pitchFamily="2" charset="-122"/>
              </a:rPr>
              <a:t>Network news </a:t>
            </a:r>
          </a:p>
          <a:p>
            <a:pPr lvl="1" eaLnBrk="1" hangingPunct="1"/>
            <a:r>
              <a:rPr kumimoji="0" lang="en-US" altLang="zh-CN">
                <a:ea typeface="宋体" pitchFamily="2" charset="-122"/>
              </a:rPr>
              <a:t>…….</a:t>
            </a:r>
          </a:p>
          <a:p>
            <a:pPr lvl="1" eaLnBrk="1" hangingPunct="1"/>
            <a:endParaRPr kumimoji="0" lang="en-US" altLang="zh-CN">
              <a:ea typeface="宋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The TCP/IP Reference Model</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TCP/IP Reference Model</a:t>
            </a:r>
          </a:p>
        </p:txBody>
      </p:sp>
      <p:pic>
        <p:nvPicPr>
          <p:cNvPr id="80899" name="Picture 4" descr="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917575"/>
            <a:ext cx="8185150"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Internet Layer </a:t>
            </a:r>
            <a:endParaRPr kumimoji="0" lang="zh-CN" altLang="en-US">
              <a:ea typeface="宋体" pitchFamily="2" charset="-122"/>
            </a:endParaRPr>
          </a:p>
        </p:txBody>
      </p:sp>
      <p:sp>
        <p:nvSpPr>
          <p:cNvPr id="81923" name="Rectangle 3"/>
          <p:cNvSpPr>
            <a:spLocks noGrp="1" noChangeArrowheads="1"/>
          </p:cNvSpPr>
          <p:nvPr>
            <p:ph type="body" idx="1"/>
          </p:nvPr>
        </p:nvSpPr>
        <p:spPr/>
        <p:txBody>
          <a:bodyPr/>
          <a:lstStyle/>
          <a:p>
            <a:pPr eaLnBrk="1" hangingPunct="1"/>
            <a:r>
              <a:rPr kumimoji="0" lang="en-US" altLang="zh-CN">
                <a:ea typeface="宋体" pitchFamily="2" charset="-122"/>
              </a:rPr>
              <a:t>A packet-switching network based on a connectionless internetwork layer</a:t>
            </a:r>
          </a:p>
          <a:p>
            <a:pPr eaLnBrk="1" hangingPunct="1"/>
            <a:r>
              <a:rPr kumimoji="0" lang="en-US" altLang="zh-CN">
                <a:ea typeface="宋体" pitchFamily="2" charset="-122"/>
              </a:rPr>
              <a:t>Defines an official packet format and protocol called IP (Internet Protocol)</a:t>
            </a:r>
          </a:p>
          <a:p>
            <a:pPr eaLnBrk="1" hangingPunct="1"/>
            <a:r>
              <a:rPr kumimoji="0" lang="en-US" altLang="zh-CN">
                <a:ea typeface="宋体" pitchFamily="2" charset="-122"/>
              </a:rPr>
              <a:t>The job of the internet layer is to deliver IP packets where they are supposed to go</a:t>
            </a:r>
          </a:p>
          <a:p>
            <a:pPr lvl="1" eaLnBrk="1" hangingPunct="1"/>
            <a:r>
              <a:rPr kumimoji="0" lang="en-US" altLang="zh-CN">
                <a:ea typeface="宋体" pitchFamily="2" charset="-122"/>
              </a:rPr>
              <a:t>Packet routing </a:t>
            </a:r>
          </a:p>
          <a:p>
            <a:pPr lvl="1" eaLnBrk="1" hangingPunct="1"/>
            <a:r>
              <a:rPr kumimoji="0" lang="en-US" altLang="zh-CN">
                <a:ea typeface="宋体" pitchFamily="2" charset="-122"/>
              </a:rPr>
              <a:t>Avoiding congestion</a:t>
            </a:r>
            <a:endParaRPr kumimoji="0" lang="zh-CN" altLang="en-US">
              <a:ea typeface="宋体"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57163" y="0"/>
            <a:ext cx="8678862" cy="811213"/>
          </a:xfrm>
        </p:spPr>
        <p:txBody>
          <a:bodyPr/>
          <a:lstStyle/>
          <a:p>
            <a:pPr eaLnBrk="1" hangingPunct="1"/>
            <a:r>
              <a:rPr kumimoji="0" lang="en-US" altLang="zh-CN">
                <a:ea typeface="宋体" pitchFamily="2" charset="-122"/>
              </a:rPr>
              <a:t>The Transport Layer: TCP</a:t>
            </a:r>
          </a:p>
        </p:txBody>
      </p:sp>
      <p:sp>
        <p:nvSpPr>
          <p:cNvPr id="82947" name="Rectangle 3"/>
          <p:cNvSpPr>
            <a:spLocks noGrp="1" noChangeArrowheads="1"/>
          </p:cNvSpPr>
          <p:nvPr>
            <p:ph type="body" idx="1"/>
          </p:nvPr>
        </p:nvSpPr>
        <p:spPr/>
        <p:txBody>
          <a:bodyPr/>
          <a:lstStyle/>
          <a:p>
            <a:pPr eaLnBrk="1" hangingPunct="1"/>
            <a:r>
              <a:rPr kumimoji="0" lang="en-US" altLang="zh-CN">
                <a:ea typeface="宋体" pitchFamily="2" charset="-122"/>
              </a:rPr>
              <a:t>TCP (Transmission Control Protocol)</a:t>
            </a:r>
          </a:p>
          <a:p>
            <a:pPr lvl="1" eaLnBrk="1" hangingPunct="1"/>
            <a:r>
              <a:rPr kumimoji="0" lang="en-US" altLang="zh-CN">
                <a:solidFill>
                  <a:srgbClr val="000099"/>
                </a:solidFill>
                <a:ea typeface="宋体" pitchFamily="2" charset="-122"/>
              </a:rPr>
              <a:t>Reliable connection-oriented</a:t>
            </a:r>
            <a:r>
              <a:rPr kumimoji="0" lang="en-US" altLang="zh-CN">
                <a:ea typeface="宋体" pitchFamily="2" charset="-122"/>
              </a:rPr>
              <a:t> protocol that allows a </a:t>
            </a:r>
            <a:r>
              <a:rPr kumimoji="0" lang="en-US" altLang="zh-CN">
                <a:solidFill>
                  <a:srgbClr val="000099"/>
                </a:solidFill>
                <a:ea typeface="宋体" pitchFamily="2" charset="-122"/>
              </a:rPr>
              <a:t>byte stream</a:t>
            </a:r>
            <a:r>
              <a:rPr kumimoji="0" lang="en-US" altLang="zh-CN">
                <a:ea typeface="宋体" pitchFamily="2" charset="-122"/>
              </a:rPr>
              <a:t> originating on one machine to be delivered without error on any other machine in the internet</a:t>
            </a:r>
          </a:p>
          <a:p>
            <a:pPr lvl="1" eaLnBrk="1" hangingPunct="1"/>
            <a:r>
              <a:rPr kumimoji="0" lang="en-US" altLang="zh-CN">
                <a:ea typeface="宋体" pitchFamily="2" charset="-122"/>
              </a:rPr>
              <a:t>Fragments incoming byte stream into discrete messages</a:t>
            </a:r>
          </a:p>
          <a:p>
            <a:pPr lvl="1" eaLnBrk="1" hangingPunct="1"/>
            <a:r>
              <a:rPr kumimoji="0" lang="en-US" altLang="zh-CN">
                <a:ea typeface="宋体" pitchFamily="2" charset="-122"/>
              </a:rPr>
              <a:t>Reassembles the received messages into the output stream</a:t>
            </a:r>
          </a:p>
          <a:p>
            <a:pPr lvl="1" eaLnBrk="1" hangingPunct="1"/>
            <a:r>
              <a:rPr kumimoji="0" lang="en-US" altLang="zh-CN">
                <a:ea typeface="宋体" pitchFamily="2" charset="-122"/>
              </a:rPr>
              <a:t>Flow control to make sure a fast sender cannot swamp a slow receiver with more messages than it can handle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57163" y="0"/>
            <a:ext cx="8678862" cy="811213"/>
          </a:xfrm>
        </p:spPr>
        <p:txBody>
          <a:bodyPr/>
          <a:lstStyle/>
          <a:p>
            <a:pPr eaLnBrk="1" hangingPunct="1"/>
            <a:r>
              <a:rPr kumimoji="0" lang="en-US" altLang="zh-CN">
                <a:ea typeface="宋体" pitchFamily="2" charset="-122"/>
              </a:rPr>
              <a:t>The Transport Layer: UDP</a:t>
            </a:r>
          </a:p>
        </p:txBody>
      </p:sp>
      <p:sp>
        <p:nvSpPr>
          <p:cNvPr id="83971" name="Rectangle 3"/>
          <p:cNvSpPr>
            <a:spLocks noGrp="1" noChangeArrowheads="1"/>
          </p:cNvSpPr>
          <p:nvPr>
            <p:ph type="body" idx="1"/>
          </p:nvPr>
        </p:nvSpPr>
        <p:spPr/>
        <p:txBody>
          <a:bodyPr/>
          <a:lstStyle/>
          <a:p>
            <a:pPr eaLnBrk="1" hangingPunct="1"/>
            <a:r>
              <a:rPr kumimoji="0" lang="en-US" altLang="zh-CN">
                <a:ea typeface="宋体" pitchFamily="2" charset="-122"/>
              </a:rPr>
              <a:t>UDP (User Datagram Protocol)</a:t>
            </a:r>
          </a:p>
          <a:p>
            <a:pPr lvl="1" eaLnBrk="1" hangingPunct="1"/>
            <a:r>
              <a:rPr kumimoji="0" lang="en-US" altLang="zh-CN">
                <a:ea typeface="宋体" pitchFamily="2" charset="-122"/>
              </a:rPr>
              <a:t>Unreliable, connectionless protocol</a:t>
            </a:r>
          </a:p>
          <a:p>
            <a:pPr lvl="1" eaLnBrk="1" hangingPunct="1"/>
            <a:r>
              <a:rPr kumimoji="0" lang="en-US" altLang="zh-CN">
                <a:ea typeface="宋体" pitchFamily="2" charset="-122"/>
              </a:rPr>
              <a:t>For applications that do not want TCP's sequencing or flow control and wish to provide their own (i.e. NFS)</a:t>
            </a:r>
          </a:p>
          <a:p>
            <a:pPr lvl="1" eaLnBrk="1" hangingPunct="1"/>
            <a:r>
              <a:rPr kumimoji="0" lang="en-US" altLang="zh-CN">
                <a:ea typeface="宋体" pitchFamily="2" charset="-122"/>
              </a:rPr>
              <a:t>For applications in which prompt delivery is more important than accurate delivery, such as transmitting speech or video, DNS</a:t>
            </a:r>
            <a:endParaRPr kumimoji="0" lang="zh-CN" altLang="en-US">
              <a:ea typeface="宋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Resource Sharing </a:t>
            </a:r>
          </a:p>
        </p:txBody>
      </p:sp>
      <p:sp>
        <p:nvSpPr>
          <p:cNvPr id="11267" name="Rectangle 3"/>
          <p:cNvSpPr>
            <a:spLocks noGrp="1" noChangeArrowheads="1"/>
          </p:cNvSpPr>
          <p:nvPr>
            <p:ph type="body" idx="1"/>
          </p:nvPr>
        </p:nvSpPr>
        <p:spPr/>
        <p:txBody>
          <a:bodyPr/>
          <a:lstStyle/>
          <a:p>
            <a:pPr eaLnBrk="1" hangingPunct="1"/>
            <a:r>
              <a:rPr kumimoji="0" lang="en-US" altLang="zh-CN">
                <a:ea typeface="宋体" pitchFamily="2" charset="-122"/>
              </a:rPr>
              <a:t>Sharing physical resources </a:t>
            </a:r>
          </a:p>
          <a:p>
            <a:pPr lvl="1" eaLnBrk="1" hangingPunct="1"/>
            <a:r>
              <a:rPr kumimoji="0" lang="en-US" altLang="zh-CN">
                <a:ea typeface="宋体" pitchFamily="2" charset="-122"/>
              </a:rPr>
              <a:t>Printers</a:t>
            </a:r>
          </a:p>
          <a:p>
            <a:pPr lvl="1" eaLnBrk="1" hangingPunct="1"/>
            <a:r>
              <a:rPr kumimoji="0" lang="en-US" altLang="zh-CN">
                <a:ea typeface="宋体" pitchFamily="2" charset="-122"/>
              </a:rPr>
              <a:t>Scanners</a:t>
            </a:r>
          </a:p>
          <a:p>
            <a:pPr lvl="1" eaLnBrk="1" hangingPunct="1"/>
            <a:r>
              <a:rPr kumimoji="0" lang="en-US" altLang="zh-CN">
                <a:ea typeface="宋体" pitchFamily="2" charset="-122"/>
              </a:rPr>
              <a:t>CD burners</a:t>
            </a:r>
          </a:p>
          <a:p>
            <a:pPr eaLnBrk="1" hangingPunct="1"/>
            <a:r>
              <a:rPr kumimoji="0" lang="en-US" altLang="zh-CN">
                <a:ea typeface="宋体" pitchFamily="2" charset="-122"/>
              </a:rPr>
              <a:t>Sharing computerized information</a:t>
            </a:r>
          </a:p>
          <a:p>
            <a:pPr lvl="1" eaLnBrk="1" hangingPunct="1"/>
            <a:r>
              <a:rPr kumimoji="0" lang="en-US" altLang="zh-CN">
                <a:ea typeface="宋体" pitchFamily="2" charset="-122"/>
              </a:rPr>
              <a:t>Database</a:t>
            </a:r>
          </a:p>
          <a:p>
            <a:pPr lvl="1" eaLnBrk="1" hangingPunct="1"/>
            <a:r>
              <a:rPr kumimoji="0" lang="en-US" altLang="zh-CN">
                <a:ea typeface="宋体" pitchFamily="2" charset="-122"/>
              </a:rPr>
              <a:t>Documents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kumimoji="0" lang="en-US" altLang="zh-CN">
                <a:ea typeface="宋体" pitchFamily="2" charset="-122"/>
              </a:rPr>
              <a:t>TCP/IP Model: in Details</a:t>
            </a:r>
            <a:endParaRPr kumimoji="0" lang="zh-CN" altLang="en-US">
              <a:ea typeface="宋体" pitchFamily="2" charset="-122"/>
            </a:endParaRPr>
          </a:p>
        </p:txBody>
      </p:sp>
      <p:pic>
        <p:nvPicPr>
          <p:cNvPr id="84995"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22300" y="877888"/>
            <a:ext cx="7958138" cy="5783262"/>
          </a:xfr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Protocols &amp; networks in the TCP/IP </a:t>
            </a:r>
          </a:p>
        </p:txBody>
      </p:sp>
      <p:sp>
        <p:nvSpPr>
          <p:cNvPr id="86019" name="Rectangle 3"/>
          <p:cNvSpPr>
            <a:spLocks noGrp="1" noChangeArrowheads="1"/>
          </p:cNvSpPr>
          <p:nvPr>
            <p:ph type="body" idx="1"/>
          </p:nvPr>
        </p:nvSpPr>
        <p:spPr/>
        <p:txBody>
          <a:bodyPr/>
          <a:lstStyle/>
          <a:p>
            <a:pPr eaLnBrk="1" hangingPunct="1"/>
            <a:r>
              <a:rPr kumimoji="0" lang="en-US" altLang="zh-CN">
                <a:ea typeface="宋体" pitchFamily="2" charset="-122"/>
              </a:rPr>
              <a:t>Protocols and networks in the TCP/IP model initially.</a:t>
            </a:r>
          </a:p>
        </p:txBody>
      </p:sp>
      <p:pic>
        <p:nvPicPr>
          <p:cNvPr id="86020" name="Picture 4" descr="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941513"/>
            <a:ext cx="83629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subTitle" idx="1"/>
          </p:nvPr>
        </p:nvSpPr>
        <p:spPr>
          <a:xfrm>
            <a:off x="120650" y="2466975"/>
            <a:ext cx="8577263" cy="2906713"/>
          </a:xfrm>
        </p:spPr>
        <p:txBody>
          <a:bodyPr/>
          <a:lstStyle/>
          <a:p>
            <a:pPr eaLnBrk="1" hangingPunct="1">
              <a:lnSpc>
                <a:spcPct val="80000"/>
              </a:lnSpc>
              <a:buFontTx/>
              <a:buNone/>
            </a:pPr>
            <a:r>
              <a:rPr kumimoji="0" lang="en-US" altLang="zh-CN" sz="5400">
                <a:solidFill>
                  <a:srgbClr val="0000FF"/>
                </a:solidFill>
                <a:latin typeface="Times New Roman" pitchFamily="18" charset="0"/>
                <a:ea typeface="宋体" pitchFamily="2" charset="-122"/>
              </a:rPr>
              <a:t>Comparing OSI and TCP/IP Models</a:t>
            </a: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a:p>
            <a:pPr eaLnBrk="1" hangingPunct="1">
              <a:lnSpc>
                <a:spcPct val="80000"/>
              </a:lnSpc>
              <a:buFontTx/>
              <a:buNone/>
            </a:pPr>
            <a:endParaRPr kumimoji="0" lang="en-US" altLang="zh-CN" sz="5400">
              <a:solidFill>
                <a:srgbClr val="0000FF"/>
              </a:solidFill>
              <a:latin typeface="Times New Roman" pitchFamily="18" charset="0"/>
              <a:ea typeface="宋体"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3 Concepts are Central to OSI Model</a:t>
            </a:r>
            <a:r>
              <a:rPr kumimoji="0" lang="en-US" altLang="zh-CN" sz="3200">
                <a:ea typeface="宋体" pitchFamily="2" charset="-122"/>
              </a:rPr>
              <a:t> </a:t>
            </a:r>
            <a:endParaRPr kumimoji="0" lang="zh-CN" altLang="en-US" sz="3200">
              <a:ea typeface="宋体" pitchFamily="2" charset="-122"/>
            </a:endParaRPr>
          </a:p>
        </p:txBody>
      </p:sp>
      <p:sp>
        <p:nvSpPr>
          <p:cNvPr id="88067" name="Rectangle 3"/>
          <p:cNvSpPr>
            <a:spLocks noGrp="1" noChangeArrowheads="1"/>
          </p:cNvSpPr>
          <p:nvPr>
            <p:ph type="body" idx="1"/>
          </p:nvPr>
        </p:nvSpPr>
        <p:spPr/>
        <p:txBody>
          <a:bodyPr/>
          <a:lstStyle/>
          <a:p>
            <a:pPr eaLnBrk="1" hangingPunct="1"/>
            <a:r>
              <a:rPr kumimoji="0" lang="en-US" altLang="zh-CN">
                <a:ea typeface="宋体" pitchFamily="2" charset="-122"/>
              </a:rPr>
              <a:t>Services </a:t>
            </a:r>
          </a:p>
          <a:p>
            <a:pPr lvl="1" eaLnBrk="1" hangingPunct="1"/>
            <a:r>
              <a:rPr kumimoji="0" lang="en-US" altLang="zh-CN">
                <a:ea typeface="宋体" pitchFamily="2" charset="-122"/>
              </a:rPr>
              <a:t>What the layer does, not how entities above it access it or how the layer works. It</a:t>
            </a:r>
          </a:p>
          <a:p>
            <a:pPr eaLnBrk="1" hangingPunct="1"/>
            <a:r>
              <a:rPr kumimoji="0" lang="en-US" altLang="zh-CN">
                <a:ea typeface="宋体" pitchFamily="2" charset="-122"/>
              </a:rPr>
              <a:t>Interfaces </a:t>
            </a:r>
          </a:p>
          <a:p>
            <a:pPr lvl="1" eaLnBrk="1" hangingPunct="1"/>
            <a:r>
              <a:rPr kumimoji="0" lang="en-US" altLang="zh-CN">
                <a:ea typeface="宋体" pitchFamily="2" charset="-122"/>
              </a:rPr>
              <a:t>Tells the processes above it how to access it.</a:t>
            </a:r>
          </a:p>
          <a:p>
            <a:pPr eaLnBrk="1" hangingPunct="1"/>
            <a:r>
              <a:rPr kumimoji="0" lang="en-US" altLang="zh-CN">
                <a:ea typeface="宋体" pitchFamily="2" charset="-122"/>
              </a:rPr>
              <a:t>Protocols</a:t>
            </a:r>
          </a:p>
          <a:p>
            <a:pPr eaLnBrk="1" hangingPunct="1"/>
            <a:endParaRPr kumimoji="0" lang="en-US" altLang="zh-CN">
              <a:ea typeface="宋体"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57163" y="157163"/>
            <a:ext cx="8794750" cy="696912"/>
          </a:xfrm>
        </p:spPr>
        <p:txBody>
          <a:bodyPr/>
          <a:lstStyle/>
          <a:p>
            <a:pPr eaLnBrk="1" hangingPunct="1"/>
            <a:r>
              <a:rPr kumimoji="0" lang="en-US" altLang="zh-CN" i="1">
                <a:ea typeface="宋体" pitchFamily="2" charset="-122"/>
              </a:rPr>
              <a:t>A Critique of the OSI Model &amp; Protocols</a:t>
            </a:r>
          </a:p>
        </p:txBody>
      </p:sp>
      <p:sp>
        <p:nvSpPr>
          <p:cNvPr id="89091" name="Rectangle 3"/>
          <p:cNvSpPr>
            <a:spLocks noGrp="1" noChangeArrowheads="1"/>
          </p:cNvSpPr>
          <p:nvPr>
            <p:ph type="body" idx="1"/>
          </p:nvPr>
        </p:nvSpPr>
        <p:spPr>
          <a:xfrm>
            <a:off x="693738" y="865188"/>
            <a:ext cx="7702550" cy="4684712"/>
          </a:xfrm>
        </p:spPr>
        <p:txBody>
          <a:bodyPr/>
          <a:lstStyle/>
          <a:p>
            <a:pPr eaLnBrk="1" hangingPunct="1"/>
            <a:r>
              <a:rPr kumimoji="0" lang="en-US" altLang="zh-CN" sz="3200">
                <a:ea typeface="宋体" pitchFamily="2" charset="-122"/>
              </a:rPr>
              <a:t>Why OSI did not take over the world</a:t>
            </a:r>
          </a:p>
          <a:p>
            <a:pPr lvl="1" eaLnBrk="1" hangingPunct="1"/>
            <a:r>
              <a:rPr kumimoji="0" lang="en-US" altLang="zh-CN" sz="2800">
                <a:ea typeface="宋体" pitchFamily="2" charset="-122"/>
              </a:rPr>
              <a:t>Bad timing</a:t>
            </a:r>
          </a:p>
          <a:p>
            <a:pPr lvl="1" eaLnBrk="1" hangingPunct="1"/>
            <a:r>
              <a:rPr kumimoji="0" lang="en-US" altLang="zh-CN" sz="2800">
                <a:ea typeface="宋体" pitchFamily="2" charset="-122"/>
              </a:rPr>
              <a:t>Bad technology</a:t>
            </a:r>
          </a:p>
          <a:p>
            <a:pPr lvl="1" eaLnBrk="1" hangingPunct="1"/>
            <a:r>
              <a:rPr kumimoji="0" lang="en-US" altLang="zh-CN" sz="2800">
                <a:ea typeface="宋体" pitchFamily="2" charset="-122"/>
              </a:rPr>
              <a:t>Bad implementations</a:t>
            </a:r>
          </a:p>
          <a:p>
            <a:pPr lvl="1" eaLnBrk="1" hangingPunct="1"/>
            <a:r>
              <a:rPr kumimoji="0" lang="en-US" altLang="zh-CN" sz="2800">
                <a:ea typeface="宋体" pitchFamily="2" charset="-122"/>
              </a:rPr>
              <a:t>Bad politics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57163" y="157163"/>
            <a:ext cx="8794750" cy="696912"/>
          </a:xfrm>
        </p:spPr>
        <p:txBody>
          <a:bodyPr/>
          <a:lstStyle/>
          <a:p>
            <a:pPr eaLnBrk="1" hangingPunct="1"/>
            <a:r>
              <a:rPr kumimoji="0" lang="en-US" altLang="zh-CN" i="1">
                <a:ea typeface="宋体" pitchFamily="2" charset="-122"/>
              </a:rPr>
              <a:t>Bad Timing</a:t>
            </a:r>
          </a:p>
        </p:txBody>
      </p:sp>
      <p:sp>
        <p:nvSpPr>
          <p:cNvPr id="90115" name="Rectangle 3"/>
          <p:cNvSpPr>
            <a:spLocks noGrp="1" noChangeArrowheads="1"/>
          </p:cNvSpPr>
          <p:nvPr>
            <p:ph type="body" idx="1"/>
          </p:nvPr>
        </p:nvSpPr>
        <p:spPr/>
        <p:txBody>
          <a:bodyPr/>
          <a:lstStyle/>
          <a:p>
            <a:pPr eaLnBrk="1" hangingPunct="1"/>
            <a:r>
              <a:rPr kumimoji="0" lang="en-US" altLang="zh-CN">
                <a:ea typeface="宋体" pitchFamily="2" charset="-122"/>
              </a:rPr>
              <a:t>The apocalypse of the two elephants.</a:t>
            </a:r>
          </a:p>
        </p:txBody>
      </p:sp>
      <p:pic>
        <p:nvPicPr>
          <p:cNvPr id="90116" name="Picture 4"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724025"/>
            <a:ext cx="7847012"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57163" y="157163"/>
            <a:ext cx="8794750" cy="696912"/>
          </a:xfrm>
        </p:spPr>
        <p:txBody>
          <a:bodyPr/>
          <a:lstStyle/>
          <a:p>
            <a:pPr eaLnBrk="1" hangingPunct="1"/>
            <a:r>
              <a:rPr kumimoji="0" lang="en-US" altLang="zh-CN" i="1">
                <a:ea typeface="宋体" pitchFamily="2" charset="-122"/>
              </a:rPr>
              <a:t>Bad Technology</a:t>
            </a:r>
            <a:endParaRPr kumimoji="0" lang="zh-CN" altLang="en-US" i="1">
              <a:ea typeface="宋体" pitchFamily="2" charset="-122"/>
            </a:endParaRPr>
          </a:p>
        </p:txBody>
      </p:sp>
      <p:sp>
        <p:nvSpPr>
          <p:cNvPr id="91139" name="Rectangle 3"/>
          <p:cNvSpPr>
            <a:spLocks noGrp="1" noChangeArrowheads="1"/>
          </p:cNvSpPr>
          <p:nvPr>
            <p:ph type="body" idx="1"/>
          </p:nvPr>
        </p:nvSpPr>
        <p:spPr>
          <a:xfrm>
            <a:off x="169863" y="877888"/>
            <a:ext cx="8456612" cy="4505325"/>
          </a:xfrm>
        </p:spPr>
        <p:txBody>
          <a:bodyPr/>
          <a:lstStyle/>
          <a:p>
            <a:pPr eaLnBrk="1" hangingPunct="1">
              <a:lnSpc>
                <a:spcPct val="90000"/>
              </a:lnSpc>
            </a:pPr>
            <a:r>
              <a:rPr kumimoji="0" lang="en-US" altLang="zh-CN">
                <a:ea typeface="宋体" pitchFamily="2" charset="-122"/>
              </a:rPr>
              <a:t>The choice of seven layers was more political than technical, and two of the layers (session and presentation) are nearly empty, whereas two other ones (data link and network) are overfull</a:t>
            </a:r>
          </a:p>
          <a:p>
            <a:pPr eaLnBrk="1" hangingPunct="1">
              <a:lnSpc>
                <a:spcPct val="90000"/>
              </a:lnSpc>
            </a:pPr>
            <a:r>
              <a:rPr kumimoji="0" lang="en-US" altLang="zh-CN">
                <a:ea typeface="宋体" pitchFamily="2" charset="-122"/>
              </a:rPr>
              <a:t>Service definitions and protocols are extraordinarily complex and difficult to implement and inefficient in operation</a:t>
            </a:r>
          </a:p>
          <a:p>
            <a:pPr eaLnBrk="1" hangingPunct="1">
              <a:lnSpc>
                <a:spcPct val="90000"/>
              </a:lnSpc>
            </a:pPr>
            <a:r>
              <a:rPr kumimoji="0" lang="en-US" altLang="zh-CN">
                <a:ea typeface="宋体" pitchFamily="2" charset="-122"/>
              </a:rPr>
              <a:t>Some functions, such as addressing, flow control, and error control, reappear again and again in each layer </a:t>
            </a:r>
          </a:p>
          <a:p>
            <a:pPr eaLnBrk="1" hangingPunct="1">
              <a:lnSpc>
                <a:spcPct val="90000"/>
              </a:lnSpc>
            </a:pPr>
            <a:endParaRPr kumimoji="0" lang="zh-CN" altLang="en-US">
              <a:ea typeface="宋体"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A Critique of the TCP/IP Reference Model</a:t>
            </a:r>
          </a:p>
        </p:txBody>
      </p:sp>
      <p:sp>
        <p:nvSpPr>
          <p:cNvPr id="92163" name="Rectangle 3"/>
          <p:cNvSpPr>
            <a:spLocks noGrp="1" noChangeArrowheads="1"/>
          </p:cNvSpPr>
          <p:nvPr>
            <p:ph type="body" idx="1"/>
          </p:nvPr>
        </p:nvSpPr>
        <p:spPr>
          <a:xfrm>
            <a:off x="515938" y="1065213"/>
            <a:ext cx="8232775" cy="4941887"/>
          </a:xfrm>
        </p:spPr>
        <p:txBody>
          <a:bodyPr/>
          <a:lstStyle/>
          <a:p>
            <a:pPr eaLnBrk="1" hangingPunct="1"/>
            <a:r>
              <a:rPr kumimoji="0" lang="en-US" altLang="zh-CN" sz="3200">
                <a:ea typeface="宋体" pitchFamily="2" charset="-122"/>
              </a:rPr>
              <a:t>Problems</a:t>
            </a:r>
          </a:p>
          <a:p>
            <a:pPr lvl="1" eaLnBrk="1" hangingPunct="1"/>
            <a:r>
              <a:rPr kumimoji="0" lang="en-US" altLang="zh-CN" sz="2800">
                <a:ea typeface="宋体" pitchFamily="2" charset="-122"/>
              </a:rPr>
              <a:t>Service, interface, and protocol not distinguished</a:t>
            </a:r>
          </a:p>
          <a:p>
            <a:pPr lvl="1" eaLnBrk="1" hangingPunct="1"/>
            <a:r>
              <a:rPr kumimoji="0" lang="en-US" altLang="zh-CN" sz="2800">
                <a:ea typeface="宋体" pitchFamily="2" charset="-122"/>
              </a:rPr>
              <a:t>Not a general model</a:t>
            </a:r>
          </a:p>
          <a:p>
            <a:pPr lvl="1" eaLnBrk="1" hangingPunct="1"/>
            <a:r>
              <a:rPr kumimoji="0" lang="en-US" altLang="zh-CN" sz="2800">
                <a:ea typeface="宋体" pitchFamily="2" charset="-122"/>
              </a:rPr>
              <a:t>Host-to-network </a:t>
            </a:r>
            <a:r>
              <a:rPr kumimoji="0" lang="en-US" altLang="zh-CN" sz="2800">
                <a:latin typeface="Times New Roman" pitchFamily="18" charset="0"/>
                <a:ea typeface="宋体" pitchFamily="2" charset="-122"/>
              </a:rPr>
              <a:t>“</a:t>
            </a:r>
            <a:r>
              <a:rPr kumimoji="0" lang="en-US" altLang="zh-CN" sz="2800">
                <a:ea typeface="宋体" pitchFamily="2" charset="-122"/>
              </a:rPr>
              <a:t>layer</a:t>
            </a:r>
            <a:r>
              <a:rPr kumimoji="0" lang="en-US" altLang="zh-CN" sz="2800">
                <a:latin typeface="Times New Roman" pitchFamily="18" charset="0"/>
                <a:ea typeface="宋体" pitchFamily="2" charset="-122"/>
              </a:rPr>
              <a:t>”</a:t>
            </a:r>
            <a:r>
              <a:rPr kumimoji="0" lang="en-US" altLang="zh-CN" sz="2800">
                <a:ea typeface="宋体" pitchFamily="2" charset="-122"/>
              </a:rPr>
              <a:t> not really a layer</a:t>
            </a:r>
          </a:p>
          <a:p>
            <a:pPr lvl="1" eaLnBrk="1" hangingPunct="1"/>
            <a:r>
              <a:rPr kumimoji="0" lang="en-US" altLang="zh-CN" sz="2800">
                <a:ea typeface="宋体" pitchFamily="2" charset="-122"/>
              </a:rPr>
              <a:t>No mention of physical and data link layers</a:t>
            </a:r>
          </a:p>
          <a:p>
            <a:pPr lvl="1" eaLnBrk="1" hangingPunct="1"/>
            <a:r>
              <a:rPr kumimoji="0" lang="en-US" altLang="zh-CN" sz="2800">
                <a:ea typeface="宋体" pitchFamily="2" charset="-122"/>
              </a:rPr>
              <a:t>Minor protocols deeply entrenched, hard to replace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Hybrid Model</a:t>
            </a:r>
          </a:p>
        </p:txBody>
      </p:sp>
      <p:sp>
        <p:nvSpPr>
          <p:cNvPr id="93187" name="Rectangle 3"/>
          <p:cNvSpPr>
            <a:spLocks noGrp="1" noChangeArrowheads="1"/>
          </p:cNvSpPr>
          <p:nvPr>
            <p:ph type="body" idx="1"/>
          </p:nvPr>
        </p:nvSpPr>
        <p:spPr/>
        <p:txBody>
          <a:bodyPr/>
          <a:lstStyle/>
          <a:p>
            <a:pPr eaLnBrk="1" hangingPunct="1"/>
            <a:r>
              <a:rPr kumimoji="0" lang="en-US" altLang="zh-CN">
                <a:ea typeface="宋体" pitchFamily="2" charset="-122"/>
              </a:rPr>
              <a:t>The hybrid reference model to be used in this book.</a:t>
            </a:r>
          </a:p>
        </p:txBody>
      </p:sp>
      <p:pic>
        <p:nvPicPr>
          <p:cNvPr id="93188"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963" y="2128838"/>
            <a:ext cx="3697287"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subTitle" idx="1"/>
          </p:nvPr>
        </p:nvSpPr>
        <p:spPr>
          <a:xfrm>
            <a:off x="360363" y="2066925"/>
            <a:ext cx="8577262" cy="2906713"/>
          </a:xfrm>
        </p:spPr>
        <p:txBody>
          <a:bodyPr/>
          <a:lstStyle/>
          <a:p>
            <a:pPr eaLnBrk="1" hangingPunct="1">
              <a:lnSpc>
                <a:spcPct val="80000"/>
              </a:lnSpc>
              <a:buFontTx/>
              <a:buNone/>
            </a:pPr>
            <a:r>
              <a:rPr kumimoji="0" lang="en-US" altLang="zh-CN" sz="6000">
                <a:solidFill>
                  <a:srgbClr val="993300"/>
                </a:solidFill>
                <a:latin typeface="Times New Roman" pitchFamily="18" charset="0"/>
                <a:ea typeface="宋体" pitchFamily="2" charset="-122"/>
              </a:rPr>
              <a:t>1.5 Example Networks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Client-Server  Model</a:t>
            </a:r>
          </a:p>
        </p:txBody>
      </p:sp>
      <p:sp>
        <p:nvSpPr>
          <p:cNvPr id="12291" name="Rectangle 3"/>
          <p:cNvSpPr>
            <a:spLocks noGrp="1" noChangeArrowheads="1"/>
          </p:cNvSpPr>
          <p:nvPr>
            <p:ph type="body" sz="half" idx="1"/>
          </p:nvPr>
        </p:nvSpPr>
        <p:spPr>
          <a:xfrm>
            <a:off x="169863" y="877888"/>
            <a:ext cx="8647112" cy="5783262"/>
          </a:xfrm>
        </p:spPr>
        <p:txBody>
          <a:bodyPr/>
          <a:lstStyle/>
          <a:p>
            <a:pPr marL="0" indent="0" eaLnBrk="1" hangingPunct="1"/>
            <a:r>
              <a:rPr kumimoji="0" lang="en-US" altLang="zh-CN" sz="2400">
                <a:ea typeface="宋体" pitchFamily="2" charset="-122"/>
              </a:rPr>
              <a:t>A network with two clients and one server</a:t>
            </a:r>
          </a:p>
        </p:txBody>
      </p:sp>
      <p:pic>
        <p:nvPicPr>
          <p:cNvPr id="12292" name="Picture 4" descr="1-0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062038" y="1393825"/>
            <a:ext cx="5768975" cy="2936875"/>
          </a:xfrm>
          <a:noFill/>
        </p:spPr>
      </p:pic>
      <p:pic>
        <p:nvPicPr>
          <p:cNvPr id="12293" name="Picture 6"/>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374650" y="4430713"/>
            <a:ext cx="8412163" cy="2019300"/>
          </a:xfr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Example Networks</a:t>
            </a:r>
          </a:p>
        </p:txBody>
      </p:sp>
      <p:sp>
        <p:nvSpPr>
          <p:cNvPr id="95235" name="Rectangle 3"/>
          <p:cNvSpPr>
            <a:spLocks noGrp="1" noChangeArrowheads="1"/>
          </p:cNvSpPr>
          <p:nvPr>
            <p:ph type="body" idx="1"/>
          </p:nvPr>
        </p:nvSpPr>
        <p:spPr>
          <a:xfrm>
            <a:off x="650875" y="1270000"/>
            <a:ext cx="8493125" cy="4583113"/>
          </a:xfrm>
        </p:spPr>
        <p:txBody>
          <a:bodyPr/>
          <a:lstStyle/>
          <a:p>
            <a:pPr eaLnBrk="1" hangingPunct="1"/>
            <a:r>
              <a:rPr kumimoji="0" lang="en-US" altLang="zh-CN" sz="3600">
                <a:ea typeface="宋体" pitchFamily="2" charset="-122"/>
              </a:rPr>
              <a:t>The Internet</a:t>
            </a:r>
          </a:p>
          <a:p>
            <a:pPr eaLnBrk="1" hangingPunct="1"/>
            <a:r>
              <a:rPr lang="en-US" altLang="zh-CN" sz="3600">
                <a:ea typeface="宋体" pitchFamily="2" charset="-122"/>
              </a:rPr>
              <a:t>The mobile phone network </a:t>
            </a:r>
            <a:endParaRPr kumimoji="0" lang="en-US" altLang="zh-CN" sz="3600">
              <a:ea typeface="宋体" pitchFamily="2" charset="-122"/>
            </a:endParaRPr>
          </a:p>
          <a:p>
            <a:pPr eaLnBrk="1" hangingPunct="1"/>
            <a:r>
              <a:rPr kumimoji="0" lang="en-US" altLang="zh-CN" sz="3600">
                <a:ea typeface="宋体" pitchFamily="2" charset="-122"/>
              </a:rPr>
              <a:t>Wireless LANs: 802.11</a:t>
            </a:r>
          </a:p>
          <a:p>
            <a:pPr eaLnBrk="1" hangingPunct="1"/>
            <a:r>
              <a:rPr kumimoji="0" lang="en-US" altLang="zh-CN" sz="3600">
                <a:ea typeface="宋体" pitchFamily="2" charset="-122"/>
              </a:rPr>
              <a:t>RFID/ Sensor networks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ARPANET</a:t>
            </a:r>
          </a:p>
        </p:txBody>
      </p:sp>
      <p:sp>
        <p:nvSpPr>
          <p:cNvPr id="96259" name="Rectangle 3"/>
          <p:cNvSpPr>
            <a:spLocks noGrp="1" noChangeArrowheads="1"/>
          </p:cNvSpPr>
          <p:nvPr>
            <p:ph type="body" idx="1"/>
          </p:nvPr>
        </p:nvSpPr>
        <p:spPr>
          <a:xfrm>
            <a:off x="1223963" y="877888"/>
            <a:ext cx="7694612" cy="5783262"/>
          </a:xfrm>
        </p:spPr>
        <p:txBody>
          <a:bodyPr/>
          <a:lstStyle/>
          <a:p>
            <a:pPr eaLnBrk="1" hangingPunct="1">
              <a:lnSpc>
                <a:spcPct val="90000"/>
              </a:lnSpc>
              <a:buFont typeface="Wingdings" pitchFamily="2" charset="2"/>
              <a:buNone/>
            </a:pPr>
            <a:r>
              <a:rPr kumimoji="0" lang="en-US" altLang="zh-CN">
                <a:solidFill>
                  <a:schemeClr val="accent2"/>
                </a:solidFill>
                <a:ea typeface="宋体" pitchFamily="2" charset="-122"/>
              </a:rPr>
              <a:t>(a)</a:t>
            </a:r>
            <a:r>
              <a:rPr kumimoji="0" lang="en-US" altLang="zh-CN">
                <a:ea typeface="宋体" pitchFamily="2" charset="-122"/>
              </a:rPr>
              <a:t> Structure of the telephone system</a:t>
            </a:r>
          </a:p>
          <a:p>
            <a:pPr eaLnBrk="1" hangingPunct="1">
              <a:lnSpc>
                <a:spcPct val="90000"/>
              </a:lnSpc>
              <a:buFont typeface="Wingdings" pitchFamily="2" charset="2"/>
              <a:buNone/>
            </a:pPr>
            <a:r>
              <a:rPr kumimoji="0" lang="en-US" altLang="zh-CN">
                <a:solidFill>
                  <a:schemeClr val="accent2"/>
                </a:solidFill>
                <a:ea typeface="宋体" pitchFamily="2" charset="-122"/>
              </a:rPr>
              <a:t>(b)</a:t>
            </a:r>
            <a:r>
              <a:rPr kumimoji="0" lang="en-US" altLang="zh-CN">
                <a:ea typeface="宋体" pitchFamily="2" charset="-122"/>
              </a:rPr>
              <a:t> Baran</a:t>
            </a:r>
            <a:r>
              <a:rPr kumimoji="0" lang="en-US" altLang="zh-CN">
                <a:latin typeface="Times New Roman" pitchFamily="18" charset="0"/>
                <a:ea typeface="宋体" pitchFamily="2" charset="-122"/>
              </a:rPr>
              <a:t>’</a:t>
            </a:r>
            <a:r>
              <a:rPr kumimoji="0" lang="en-US" altLang="zh-CN">
                <a:ea typeface="宋体" pitchFamily="2" charset="-122"/>
              </a:rPr>
              <a:t>s proposed distributed switching system</a:t>
            </a:r>
          </a:p>
        </p:txBody>
      </p:sp>
      <p:pic>
        <p:nvPicPr>
          <p:cNvPr id="96260" name="Picture 4" descr="1-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316163"/>
            <a:ext cx="6430963"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The Original ARPANET Design</a:t>
            </a:r>
          </a:p>
        </p:txBody>
      </p:sp>
      <p:pic>
        <p:nvPicPr>
          <p:cNvPr id="97283" name="Picture 4" descr="1-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260475"/>
            <a:ext cx="8123237"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Growth of the ARPANET</a:t>
            </a:r>
          </a:p>
        </p:txBody>
      </p:sp>
      <p:sp>
        <p:nvSpPr>
          <p:cNvPr id="98307" name="Rectangle 3"/>
          <p:cNvSpPr>
            <a:spLocks noGrp="1" noChangeArrowheads="1"/>
          </p:cNvSpPr>
          <p:nvPr>
            <p:ph type="body" idx="1"/>
          </p:nvPr>
        </p:nvSpPr>
        <p:spPr>
          <a:xfrm>
            <a:off x="663575" y="5703888"/>
            <a:ext cx="8242300" cy="838200"/>
          </a:xfrm>
        </p:spPr>
        <p:txBody>
          <a:bodyPr/>
          <a:lstStyle/>
          <a:p>
            <a:pPr eaLnBrk="1" hangingPunct="1">
              <a:lnSpc>
                <a:spcPct val="90000"/>
              </a:lnSpc>
              <a:buFont typeface="Wingdings" pitchFamily="2" charset="2"/>
              <a:buNone/>
            </a:pPr>
            <a:r>
              <a:rPr kumimoji="0" lang="en-US" altLang="zh-CN" sz="2400">
                <a:solidFill>
                  <a:schemeClr val="accent2"/>
                </a:solidFill>
                <a:ea typeface="宋体" pitchFamily="2" charset="-122"/>
              </a:rPr>
              <a:t>(a)</a:t>
            </a:r>
            <a:r>
              <a:rPr kumimoji="0" lang="en-US" altLang="zh-CN" sz="2400">
                <a:ea typeface="宋体" pitchFamily="2" charset="-122"/>
              </a:rPr>
              <a:t> December 1969   (</a:t>
            </a:r>
            <a:r>
              <a:rPr kumimoji="0" lang="en-US" altLang="zh-CN" sz="2400">
                <a:solidFill>
                  <a:schemeClr val="accent2"/>
                </a:solidFill>
                <a:ea typeface="宋体" pitchFamily="2" charset="-122"/>
              </a:rPr>
              <a:t>b)</a:t>
            </a:r>
            <a:r>
              <a:rPr kumimoji="0" lang="en-US" altLang="zh-CN" sz="2400">
                <a:ea typeface="宋体" pitchFamily="2" charset="-122"/>
              </a:rPr>
              <a:t> July 1970 </a:t>
            </a:r>
            <a:r>
              <a:rPr kumimoji="0" lang="en-US" altLang="zh-CN" sz="2400">
                <a:solidFill>
                  <a:schemeClr val="accent2"/>
                </a:solidFill>
                <a:ea typeface="宋体" pitchFamily="2" charset="-122"/>
              </a:rPr>
              <a:t>(c)</a:t>
            </a:r>
            <a:r>
              <a:rPr kumimoji="0" lang="en-US" altLang="zh-CN" sz="2400">
                <a:ea typeface="宋体" pitchFamily="2" charset="-122"/>
              </a:rPr>
              <a:t> March 1971</a:t>
            </a:r>
          </a:p>
          <a:p>
            <a:pPr eaLnBrk="1" hangingPunct="1">
              <a:lnSpc>
                <a:spcPct val="90000"/>
              </a:lnSpc>
              <a:buFont typeface="Wingdings" pitchFamily="2" charset="2"/>
              <a:buNone/>
            </a:pPr>
            <a:r>
              <a:rPr kumimoji="0" lang="en-US" altLang="zh-CN" sz="2400">
                <a:ea typeface="宋体" pitchFamily="2" charset="-122"/>
              </a:rPr>
              <a:t>    </a:t>
            </a:r>
            <a:r>
              <a:rPr kumimoji="0" lang="en-US" altLang="zh-CN" sz="2400">
                <a:solidFill>
                  <a:schemeClr val="accent2"/>
                </a:solidFill>
                <a:ea typeface="宋体" pitchFamily="2" charset="-122"/>
              </a:rPr>
              <a:t>(d)</a:t>
            </a:r>
            <a:r>
              <a:rPr kumimoji="0" lang="en-US" altLang="zh-CN" sz="2400">
                <a:ea typeface="宋体" pitchFamily="2" charset="-122"/>
              </a:rPr>
              <a:t>  April 1972.    </a:t>
            </a:r>
            <a:r>
              <a:rPr kumimoji="0" lang="en-US" altLang="zh-CN" sz="2400">
                <a:solidFill>
                  <a:schemeClr val="accent2"/>
                </a:solidFill>
                <a:ea typeface="宋体" pitchFamily="2" charset="-122"/>
              </a:rPr>
              <a:t>(e)</a:t>
            </a:r>
            <a:r>
              <a:rPr kumimoji="0" lang="en-US" altLang="zh-CN" sz="2400">
                <a:ea typeface="宋体" pitchFamily="2" charset="-122"/>
              </a:rPr>
              <a:t> September 1972. </a:t>
            </a:r>
          </a:p>
        </p:txBody>
      </p:sp>
      <p:pic>
        <p:nvPicPr>
          <p:cNvPr id="98308" name="Picture 4" descr="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1274763"/>
            <a:ext cx="710406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NSFNET</a:t>
            </a:r>
          </a:p>
        </p:txBody>
      </p:sp>
      <p:sp>
        <p:nvSpPr>
          <p:cNvPr id="99331" name="Rectangle 3"/>
          <p:cNvSpPr>
            <a:spLocks noGrp="1" noChangeArrowheads="1"/>
          </p:cNvSpPr>
          <p:nvPr>
            <p:ph type="body" idx="1"/>
          </p:nvPr>
        </p:nvSpPr>
        <p:spPr/>
        <p:txBody>
          <a:bodyPr/>
          <a:lstStyle/>
          <a:p>
            <a:pPr eaLnBrk="1" hangingPunct="1"/>
            <a:r>
              <a:rPr kumimoji="0" lang="en-US" altLang="zh-CN">
                <a:ea typeface="宋体" pitchFamily="2" charset="-122"/>
              </a:rPr>
              <a:t>The NSFNET backbone in 1988.</a:t>
            </a:r>
          </a:p>
        </p:txBody>
      </p:sp>
      <p:pic>
        <p:nvPicPr>
          <p:cNvPr id="99332" name="Picture 4" descr="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1493838"/>
            <a:ext cx="7977187"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Internet Usage</a:t>
            </a:r>
          </a:p>
        </p:txBody>
      </p:sp>
      <p:sp>
        <p:nvSpPr>
          <p:cNvPr id="100355" name="Rectangle 3"/>
          <p:cNvSpPr>
            <a:spLocks noGrp="1" noChangeArrowheads="1"/>
          </p:cNvSpPr>
          <p:nvPr>
            <p:ph type="body" idx="1"/>
          </p:nvPr>
        </p:nvSpPr>
        <p:spPr>
          <a:xfrm>
            <a:off x="265113" y="954088"/>
            <a:ext cx="8429625" cy="4946650"/>
          </a:xfrm>
        </p:spPr>
        <p:txBody>
          <a:bodyPr/>
          <a:lstStyle/>
          <a:p>
            <a:pPr eaLnBrk="1" hangingPunct="1"/>
            <a:r>
              <a:rPr kumimoji="0" lang="en-US" altLang="zh-CN" sz="3200">
                <a:ea typeface="宋体" pitchFamily="2" charset="-122"/>
              </a:rPr>
              <a:t>Traditional applications (1970 </a:t>
            </a:r>
            <a:r>
              <a:rPr kumimoji="0" lang="en-US" altLang="zh-CN" sz="3200">
                <a:latin typeface="Times New Roman" pitchFamily="18" charset="0"/>
                <a:ea typeface="宋体" pitchFamily="2" charset="-122"/>
              </a:rPr>
              <a:t>–</a:t>
            </a:r>
            <a:r>
              <a:rPr kumimoji="0" lang="en-US" altLang="zh-CN" sz="3200">
                <a:ea typeface="宋体" pitchFamily="2" charset="-122"/>
              </a:rPr>
              <a:t> 1990) </a:t>
            </a:r>
          </a:p>
          <a:p>
            <a:pPr lvl="1" eaLnBrk="1" hangingPunct="1"/>
            <a:r>
              <a:rPr kumimoji="0" lang="en-US" altLang="zh-CN" sz="2800">
                <a:ea typeface="宋体" pitchFamily="2" charset="-122"/>
              </a:rPr>
              <a:t>E-mail</a:t>
            </a:r>
          </a:p>
          <a:p>
            <a:pPr lvl="1" eaLnBrk="1" hangingPunct="1"/>
            <a:r>
              <a:rPr kumimoji="0" lang="en-US" altLang="zh-CN" sz="2800">
                <a:ea typeface="宋体" pitchFamily="2" charset="-122"/>
              </a:rPr>
              <a:t>News</a:t>
            </a:r>
          </a:p>
          <a:p>
            <a:pPr lvl="1" eaLnBrk="1" hangingPunct="1"/>
            <a:r>
              <a:rPr kumimoji="0" lang="en-US" altLang="zh-CN" sz="2800">
                <a:ea typeface="宋体" pitchFamily="2" charset="-122"/>
              </a:rPr>
              <a:t>Remote login</a:t>
            </a:r>
          </a:p>
          <a:p>
            <a:pPr lvl="1" eaLnBrk="1" hangingPunct="1"/>
            <a:r>
              <a:rPr kumimoji="0" lang="en-US" altLang="zh-CN" sz="2800">
                <a:ea typeface="宋体" pitchFamily="2" charset="-122"/>
              </a:rPr>
              <a:t>File transfer</a:t>
            </a:r>
          </a:p>
          <a:p>
            <a:pPr eaLnBrk="1" hangingPunct="1"/>
            <a:r>
              <a:rPr kumimoji="0" lang="en-US" altLang="zh-CN" sz="3200">
                <a:ea typeface="宋体" pitchFamily="2" charset="-122"/>
              </a:rPr>
              <a:t>1990-</a:t>
            </a:r>
          </a:p>
          <a:p>
            <a:pPr lvl="1" eaLnBrk="1" hangingPunct="1"/>
            <a:r>
              <a:rPr kumimoji="0" lang="en-US" altLang="zh-CN">
                <a:ea typeface="宋体" pitchFamily="2" charset="-122"/>
              </a:rPr>
              <a:t>WWW (World Wide Web) brought millions of new, nonacademic users to the net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57163" y="125413"/>
            <a:ext cx="8794750" cy="696912"/>
          </a:xfrm>
        </p:spPr>
        <p:txBody>
          <a:bodyPr/>
          <a:lstStyle/>
          <a:p>
            <a:pPr eaLnBrk="1" hangingPunct="1"/>
            <a:r>
              <a:rPr kumimoji="0" lang="en-US" altLang="zh-CN">
                <a:ea typeface="宋体" pitchFamily="2" charset="-122"/>
              </a:rPr>
              <a:t>Architecture of the Internet</a:t>
            </a:r>
          </a:p>
        </p:txBody>
      </p:sp>
      <p:sp>
        <p:nvSpPr>
          <p:cNvPr id="101379" name="Rectangle 3"/>
          <p:cNvSpPr>
            <a:spLocks noGrp="1" noChangeArrowheads="1"/>
          </p:cNvSpPr>
          <p:nvPr>
            <p:ph type="body" idx="1"/>
          </p:nvPr>
        </p:nvSpPr>
        <p:spPr/>
        <p:txBody>
          <a:bodyPr/>
          <a:lstStyle/>
          <a:p>
            <a:pPr eaLnBrk="1" hangingPunct="1"/>
            <a:r>
              <a:rPr kumimoji="0" lang="en-US" altLang="zh-CN">
                <a:ea typeface="宋体" pitchFamily="2" charset="-122"/>
              </a:rPr>
              <a:t>Overview of the Internet.</a:t>
            </a:r>
          </a:p>
        </p:txBody>
      </p:sp>
      <p:pic>
        <p:nvPicPr>
          <p:cNvPr id="101380" name="图片 1"/>
          <p:cNvPicPr>
            <a:picLocks noChangeAspect="1"/>
          </p:cNvPicPr>
          <p:nvPr/>
        </p:nvPicPr>
        <p:blipFill>
          <a:blip r:embed="rId2">
            <a:extLst>
              <a:ext uri="{28A0092B-C50C-407E-A947-70E740481C1C}">
                <a14:useLocalDpi xmlns:a14="http://schemas.microsoft.com/office/drawing/2010/main" val="0"/>
              </a:ext>
            </a:extLst>
          </a:blip>
          <a:srcRect b="10738"/>
          <a:stretch>
            <a:fillRect/>
          </a:stretch>
        </p:blipFill>
        <p:spPr bwMode="auto">
          <a:xfrm>
            <a:off x="550863" y="1385888"/>
            <a:ext cx="8194675"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a:ea typeface="宋体" pitchFamily="2" charset="-122"/>
              </a:rPr>
              <a:t>The mobile phone network</a:t>
            </a:r>
            <a:endParaRPr lang="zh-CN" altLang="en-US">
              <a:ea typeface="宋体" pitchFamily="2" charset="-122"/>
            </a:endParaRPr>
          </a:p>
        </p:txBody>
      </p:sp>
      <p:pic>
        <p:nvPicPr>
          <p:cNvPr id="102403" name="图片 3"/>
          <p:cNvPicPr>
            <a:picLocks noChangeAspect="1"/>
          </p:cNvPicPr>
          <p:nvPr/>
        </p:nvPicPr>
        <p:blipFill>
          <a:blip r:embed="rId2">
            <a:extLst>
              <a:ext uri="{28A0092B-C50C-407E-A947-70E740481C1C}">
                <a14:useLocalDpi xmlns:a14="http://schemas.microsoft.com/office/drawing/2010/main" val="0"/>
              </a:ext>
            </a:extLst>
          </a:blip>
          <a:srcRect b="9048"/>
          <a:stretch>
            <a:fillRect/>
          </a:stretch>
        </p:blipFill>
        <p:spPr bwMode="auto">
          <a:xfrm>
            <a:off x="381000" y="1103313"/>
            <a:ext cx="8380413" cy="532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Wireless LANs</a:t>
            </a:r>
          </a:p>
        </p:txBody>
      </p:sp>
      <p:sp>
        <p:nvSpPr>
          <p:cNvPr id="103427" name="Rectangle 3"/>
          <p:cNvSpPr>
            <a:spLocks noGrp="1" noChangeArrowheads="1"/>
          </p:cNvSpPr>
          <p:nvPr>
            <p:ph type="body" idx="1"/>
          </p:nvPr>
        </p:nvSpPr>
        <p:spPr>
          <a:xfrm>
            <a:off x="876300" y="5400675"/>
            <a:ext cx="8267700" cy="838200"/>
          </a:xfrm>
        </p:spPr>
        <p:txBody>
          <a:bodyPr/>
          <a:lstStyle/>
          <a:p>
            <a:pPr eaLnBrk="1" hangingPunct="1">
              <a:lnSpc>
                <a:spcPct val="90000"/>
              </a:lnSpc>
              <a:buFont typeface="Wingdings" pitchFamily="2" charset="2"/>
              <a:buNone/>
            </a:pPr>
            <a:r>
              <a:rPr kumimoji="0" lang="en-US" altLang="zh-CN">
                <a:solidFill>
                  <a:schemeClr val="accent2"/>
                </a:solidFill>
                <a:ea typeface="宋体" pitchFamily="2" charset="-122"/>
              </a:rPr>
              <a:t>(a)</a:t>
            </a:r>
            <a:r>
              <a:rPr kumimoji="0" lang="en-US" altLang="zh-CN">
                <a:ea typeface="宋体" pitchFamily="2" charset="-122"/>
              </a:rPr>
              <a:t> Wireless networking with a base station.</a:t>
            </a:r>
          </a:p>
          <a:p>
            <a:pPr eaLnBrk="1" hangingPunct="1">
              <a:lnSpc>
                <a:spcPct val="90000"/>
              </a:lnSpc>
              <a:buFont typeface="Wingdings" pitchFamily="2" charset="2"/>
              <a:buNone/>
            </a:pPr>
            <a:r>
              <a:rPr kumimoji="0" lang="en-US" altLang="zh-CN">
                <a:solidFill>
                  <a:schemeClr val="accent2"/>
                </a:solidFill>
                <a:ea typeface="宋体" pitchFamily="2" charset="-122"/>
              </a:rPr>
              <a:t>(b)</a:t>
            </a:r>
            <a:r>
              <a:rPr kumimoji="0" lang="en-US" altLang="zh-CN">
                <a:ea typeface="宋体" pitchFamily="2" charset="-122"/>
              </a:rPr>
              <a:t> Ad hoc networking.</a:t>
            </a:r>
          </a:p>
        </p:txBody>
      </p:sp>
      <p:pic>
        <p:nvPicPr>
          <p:cNvPr id="103428" name="Picture 4" descr="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1882775"/>
            <a:ext cx="7821612"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1-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1804988"/>
            <a:ext cx="7502525"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3"/>
          <p:cNvSpPr>
            <a:spLocks noGrp="1" noChangeArrowheads="1"/>
          </p:cNvSpPr>
          <p:nvPr>
            <p:ph type="title"/>
          </p:nvPr>
        </p:nvSpPr>
        <p:spPr>
          <a:xfrm>
            <a:off x="157163" y="157163"/>
            <a:ext cx="8794750" cy="696912"/>
          </a:xfrm>
        </p:spPr>
        <p:txBody>
          <a:bodyPr/>
          <a:lstStyle/>
          <a:p>
            <a:pPr eaLnBrk="1" hangingPunct="1"/>
            <a:r>
              <a:rPr kumimoji="0" lang="en-US" altLang="zh-CN">
                <a:ea typeface="宋体" pitchFamily="2" charset="-122"/>
              </a:rPr>
              <a:t>Wireless LANs (2)</a:t>
            </a:r>
          </a:p>
        </p:txBody>
      </p:sp>
      <p:sp>
        <p:nvSpPr>
          <p:cNvPr id="104452" name="Rectangle 4"/>
          <p:cNvSpPr>
            <a:spLocks noGrp="1" noChangeArrowheads="1"/>
          </p:cNvSpPr>
          <p:nvPr>
            <p:ph type="body" idx="1"/>
          </p:nvPr>
        </p:nvSpPr>
        <p:spPr/>
        <p:txBody>
          <a:bodyPr/>
          <a:lstStyle/>
          <a:p>
            <a:pPr eaLnBrk="1" hangingPunct="1"/>
            <a:r>
              <a:rPr kumimoji="0" lang="en-US" altLang="zh-CN">
                <a:ea typeface="宋体" pitchFamily="2" charset="-122"/>
              </a:rPr>
              <a:t>The range of a single radio may not cover the entire system.</a:t>
            </a:r>
          </a:p>
        </p:txBody>
      </p:sp>
    </p:spTree>
  </p:cSld>
  <p:clrMapOvr>
    <a:masterClrMapping/>
  </p:clrMapOvr>
</p:sld>
</file>

<file path=ppt/theme/theme1.xml><?xml version="1.0" encoding="utf-8"?>
<a:theme xmlns:a="http://schemas.openxmlformats.org/drawingml/2006/main" name="Tannenbaum">
  <a:themeElements>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annenbaum">
      <a:majorFont>
        <a:latin typeface="Times New Roman"/>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rnd" cmpd="sng" algn="ctr">
          <a:solidFill>
            <a:srgbClr val="FFFF00"/>
          </a:solidFill>
          <a:prstDash val="sysDot"/>
          <a:round/>
          <a:headEnd type="none" w="sm" len="sm"/>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400" b="0" i="0" u="none" strike="noStrike" cap="none" normalizeH="0" baseline="0" smtClean="0">
            <a:ln>
              <a:noFill/>
            </a:ln>
            <a:solidFill>
              <a:schemeClr val="tx1"/>
            </a:solidFill>
            <a:effectLst/>
            <a:latin typeface="Arial" charset="0"/>
          </a:defRPr>
        </a:defPPr>
      </a:lstStyle>
    </a:spDef>
    <a:lnDef>
      <a:spPr bwMode="auto">
        <a:solidFill>
          <a:schemeClr val="accent1"/>
        </a:solidFill>
        <a:ln w="38100" cap="rnd" cmpd="sng" algn="ctr">
          <a:solidFill>
            <a:srgbClr val="FF0000"/>
          </a:solidFill>
          <a:prstDash val="sysDot"/>
          <a:round/>
          <a:headEnd type="none" w="sm" len="sm"/>
          <a:tailEnd type="none"/>
        </a:ln>
        <a:effectLst/>
      </a:spPr>
      <a:bodyPr/>
      <a:lstStyle/>
    </a:lnDef>
  </a:objectDefaults>
  <a:extraClrSchemeLst>
    <a:extraClrScheme>
      <a:clrScheme name="Tannenbau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annenbau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annenbau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annenbau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annenbau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annenbau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annenbau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Tannenbaum</Template>
  <TotalTime>41282</TotalTime>
  <Words>3480</Words>
  <Application>Microsoft Office PowerPoint</Application>
  <PresentationFormat>全屏显示(4:3)</PresentationFormat>
  <Paragraphs>571</Paragraphs>
  <Slides>108</Slides>
  <Notes>18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20" baseType="lpstr">
      <vt:lpstr>黑体</vt:lpstr>
      <vt:lpstr>宋体</vt:lpstr>
      <vt:lpstr>微软雅黑</vt:lpstr>
      <vt:lpstr>Arial</vt:lpstr>
      <vt:lpstr>Calibri</vt:lpstr>
      <vt:lpstr>Comic Sans MS</vt:lpstr>
      <vt:lpstr>Times New Roman</vt:lpstr>
      <vt:lpstr>Verdana</vt:lpstr>
      <vt:lpstr>Webdings</vt:lpstr>
      <vt:lpstr>Wingdings</vt:lpstr>
      <vt:lpstr>Tannenbaum</vt:lpstr>
      <vt:lpstr>Clip</vt:lpstr>
      <vt:lpstr>PowerPoint 演示文稿</vt:lpstr>
      <vt:lpstr>Highlights</vt:lpstr>
      <vt:lpstr>Computer Networks</vt:lpstr>
      <vt:lpstr>Distributed system</vt:lpstr>
      <vt:lpstr>Definition of  Computer Networks</vt:lpstr>
      <vt:lpstr>PowerPoint 演示文稿</vt:lpstr>
      <vt:lpstr>PowerPoint 演示文稿</vt:lpstr>
      <vt:lpstr>Resource Sharing </vt:lpstr>
      <vt:lpstr>Client-Server  Model</vt:lpstr>
      <vt:lpstr>Communication Medium </vt:lpstr>
      <vt:lpstr>Electronic Commerce </vt:lpstr>
      <vt:lpstr>PowerPoint 演示文稿</vt:lpstr>
      <vt:lpstr>Access to remote information</vt:lpstr>
      <vt:lpstr>Person-to-person communication</vt:lpstr>
      <vt:lpstr>Interactive entertainment </vt:lpstr>
      <vt:lpstr>E-commerce</vt:lpstr>
      <vt:lpstr>PowerPoint 演示文稿</vt:lpstr>
      <vt:lpstr>Mobile Network Users</vt:lpstr>
      <vt:lpstr>Mobile Network Users</vt:lpstr>
      <vt:lpstr>PowerPoint 演示文稿</vt:lpstr>
      <vt:lpstr>PowerPoint 演示文稿</vt:lpstr>
      <vt:lpstr>PowerPoint 演示文稿</vt:lpstr>
      <vt:lpstr>Transmission technology</vt:lpstr>
      <vt:lpstr>Broadcast vs. Point-to-point</vt:lpstr>
      <vt:lpstr>Classification by scale </vt:lpstr>
      <vt:lpstr>PAN</vt:lpstr>
      <vt:lpstr>PowerPoint 演示文稿</vt:lpstr>
      <vt:lpstr>Topology </vt:lpstr>
      <vt:lpstr>802.11/Switched LAN</vt:lpstr>
      <vt:lpstr>Channel allocation</vt:lpstr>
      <vt:lpstr>PowerPoint 演示文稿</vt:lpstr>
      <vt:lpstr>Metropolitan Area Networks</vt:lpstr>
      <vt:lpstr>WAN</vt:lpstr>
      <vt:lpstr>Communication subnet </vt:lpstr>
      <vt:lpstr>PowerPoint 演示文稿</vt:lpstr>
      <vt:lpstr>Categories of wireless networks</vt:lpstr>
      <vt:lpstr>PowerPoint 演示文稿</vt:lpstr>
      <vt:lpstr>Internet &amp; internet</vt:lpstr>
      <vt:lpstr>Subnet, Network, internet </vt:lpstr>
      <vt:lpstr>PowerPoint 演示文稿</vt:lpstr>
      <vt:lpstr>PowerPoint 演示文稿</vt:lpstr>
      <vt:lpstr>Network architecture </vt:lpstr>
      <vt:lpstr>Layers, Peers, Protocols, and Interfaces</vt:lpstr>
      <vt:lpstr>Layers, protocols, and interfaces</vt:lpstr>
      <vt:lpstr>Philosopher-Translator-Secretary</vt:lpstr>
      <vt:lpstr>Information flow</vt:lpstr>
      <vt:lpstr>Virtual Communication of Layer 5 Peers(1)</vt:lpstr>
      <vt:lpstr>Virtual Communication of Layer 5 Peers(2)</vt:lpstr>
      <vt:lpstr>A Practical Case</vt:lpstr>
      <vt:lpstr>PowerPoint 演示文稿</vt:lpstr>
      <vt:lpstr>Design Issues for the Layers</vt:lpstr>
      <vt:lpstr>Error Control</vt:lpstr>
      <vt:lpstr>Addressing</vt:lpstr>
      <vt:lpstr>Flow Control</vt:lpstr>
      <vt:lpstr>Routing</vt:lpstr>
      <vt:lpstr>PowerPoint 演示文稿</vt:lpstr>
      <vt:lpstr>Connection-Oriented and  Connectionless Services</vt:lpstr>
      <vt:lpstr>Interfaces and services</vt:lpstr>
      <vt:lpstr>Service Primitives</vt:lpstr>
      <vt:lpstr>Service Primitives: Example</vt:lpstr>
      <vt:lpstr>A Simple Connection-oriented Service </vt:lpstr>
      <vt:lpstr>A Simple Connection-oriented Service</vt:lpstr>
      <vt:lpstr>The Relationship of Services to Protocols </vt:lpstr>
      <vt:lpstr>The Relationship of Services to Protocols </vt:lpstr>
      <vt:lpstr>PowerPoint 演示文稿</vt:lpstr>
      <vt:lpstr>PowerPoint 演示文稿</vt:lpstr>
      <vt:lpstr>The OSI reference model</vt:lpstr>
      <vt:lpstr>Physical layer</vt:lpstr>
      <vt:lpstr>Data link layer</vt:lpstr>
      <vt:lpstr>Network layer</vt:lpstr>
      <vt:lpstr>Transport Layer</vt:lpstr>
      <vt:lpstr>Session Layer </vt:lpstr>
      <vt:lpstr>Presentation Layer </vt:lpstr>
      <vt:lpstr>Application Layer </vt:lpstr>
      <vt:lpstr>PowerPoint 演示文稿</vt:lpstr>
      <vt:lpstr>The TCP/IP Reference Model</vt:lpstr>
      <vt:lpstr>The Internet Layer </vt:lpstr>
      <vt:lpstr>The Transport Layer: TCP</vt:lpstr>
      <vt:lpstr>The Transport Layer: UDP</vt:lpstr>
      <vt:lpstr>TCP/IP Model: in Details</vt:lpstr>
      <vt:lpstr>Protocols &amp; networks in the TCP/IP </vt:lpstr>
      <vt:lpstr>PowerPoint 演示文稿</vt:lpstr>
      <vt:lpstr>3 Concepts are Central to OSI Model </vt:lpstr>
      <vt:lpstr>A Critique of the OSI Model &amp; Protocols</vt:lpstr>
      <vt:lpstr>Bad Timing</vt:lpstr>
      <vt:lpstr>Bad Technology</vt:lpstr>
      <vt:lpstr>A Critique of the TCP/IP Reference Model</vt:lpstr>
      <vt:lpstr>Hybrid Model</vt:lpstr>
      <vt:lpstr>PowerPoint 演示文稿</vt:lpstr>
      <vt:lpstr>Example Networks</vt:lpstr>
      <vt:lpstr>The ARPANET</vt:lpstr>
      <vt:lpstr>The Original ARPANET Design</vt:lpstr>
      <vt:lpstr>Growth of the ARPANET</vt:lpstr>
      <vt:lpstr>NSFNET</vt:lpstr>
      <vt:lpstr>Internet Usage</vt:lpstr>
      <vt:lpstr>Architecture of the Internet</vt:lpstr>
      <vt:lpstr>The mobile phone network</vt:lpstr>
      <vt:lpstr>Wireless LANs</vt:lpstr>
      <vt:lpstr>Wireless LANs (2)</vt:lpstr>
      <vt:lpstr>RFID / Sensor network</vt:lpstr>
      <vt:lpstr>Connection-Oriented Networks </vt:lpstr>
      <vt:lpstr>PowerPoint 演示文稿</vt:lpstr>
      <vt:lpstr>Network Standardization</vt:lpstr>
      <vt:lpstr>Internet Standards World </vt:lpstr>
      <vt:lpstr>IEEE 802 Standards</vt:lpstr>
      <vt:lpstr>Metric Units</vt:lpstr>
      <vt:lpstr>Highlights</vt:lpstr>
      <vt:lpstr>Homework</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Medium Access Sublayer</dc:title>
  <dc:creator>蒋砚军</dc:creator>
  <cp:lastModifiedBy>gaozc</cp:lastModifiedBy>
  <cp:revision>500</cp:revision>
  <dcterms:created xsi:type="dcterms:W3CDTF">2002-07-09T13:17:57Z</dcterms:created>
  <dcterms:modified xsi:type="dcterms:W3CDTF">2022-02-26T11:07:06Z</dcterms:modified>
</cp:coreProperties>
</file>